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12192000"/>
  <p:notesSz cx="6858000" cy="9144000"/>
  <p:embeddedFontLst>
    <p:embeddedFont>
      <p:font typeface="Lexend ExtraBold"/>
      <p:bold r:id="rId15"/>
    </p:embeddedFont>
    <p:embeddedFont>
      <p:font typeface="Encode Sans"/>
      <p:regular r:id="rId16"/>
      <p:bold r:id="rId17"/>
    </p:embeddedFont>
    <p:embeddedFont>
      <p:font typeface="Encode Sans ExtraBold"/>
      <p:bold r:id="rId18"/>
    </p:embeddedFont>
    <p:embeddedFont>
      <p:font typeface="Quattrocento Sans"/>
      <p:regular r:id="rId19"/>
      <p:bold r:id="rId20"/>
      <p:italic r:id="rId21"/>
      <p:boldItalic r:id="rId22"/>
    </p:embeddedFont>
    <p:embeddedFont>
      <p:font typeface="Open Sans"/>
      <p:regular r:id="rId23"/>
      <p:bold r:id="rId24"/>
      <p:italic r:id="rId25"/>
      <p:boldItalic r:id="rId26"/>
    </p:embeddedFont>
    <p:embeddedFont>
      <p:font typeface="Encode Sans Medium"/>
      <p:regular r:id="rId27"/>
      <p:bold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QuattrocentoSans-bold.fntdata"/><Relationship Id="rId22" Type="http://schemas.openxmlformats.org/officeDocument/2006/relationships/font" Target="fonts/QuattrocentoSans-boldItalic.fntdata"/><Relationship Id="rId21" Type="http://schemas.openxmlformats.org/officeDocument/2006/relationships/font" Target="fonts/QuattrocentoSans-italic.fntdata"/><Relationship Id="rId24" Type="http://schemas.openxmlformats.org/officeDocument/2006/relationships/font" Target="fonts/OpenSans-bold.fntdata"/><Relationship Id="rId23" Type="http://schemas.openxmlformats.org/officeDocument/2006/relationships/font" Target="fonts/OpenSans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-boldItalic.fntdata"/><Relationship Id="rId25" Type="http://schemas.openxmlformats.org/officeDocument/2006/relationships/font" Target="fonts/OpenSans-italic.fntdata"/><Relationship Id="rId28" Type="http://schemas.openxmlformats.org/officeDocument/2006/relationships/font" Target="fonts/EncodeSansMedium-bold.fntdata"/><Relationship Id="rId27" Type="http://schemas.openxmlformats.org/officeDocument/2006/relationships/font" Target="fonts/EncodeSansMedium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LexendExtraBold-bold.fntdata"/><Relationship Id="rId14" Type="http://schemas.openxmlformats.org/officeDocument/2006/relationships/slide" Target="slides/slide9.xml"/><Relationship Id="rId17" Type="http://schemas.openxmlformats.org/officeDocument/2006/relationships/font" Target="fonts/EncodeSans-bold.fntdata"/><Relationship Id="rId16" Type="http://schemas.openxmlformats.org/officeDocument/2006/relationships/font" Target="fonts/EncodeSans-regular.fntdata"/><Relationship Id="rId19" Type="http://schemas.openxmlformats.org/officeDocument/2006/relationships/font" Target="fonts/QuattrocentoSans-regular.fntdata"/><Relationship Id="rId18" Type="http://schemas.openxmlformats.org/officeDocument/2006/relationships/font" Target="fonts/EncodeSansExtra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5d91bf2873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g25d91bf2873_0_4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4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1e10b083f4c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g1e10b083f4c_1_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/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 rot="5400000">
            <a:off x="3920332" y="-1256507"/>
            <a:ext cx="4351337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3" name="Google Shape;53;p8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4" name="Google Shape;54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/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5" name="Google Shape;65;p1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7" name="Google Shape;67;p1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Relationship Id="rId4" Type="http://schemas.openxmlformats.org/officeDocument/2006/relationships/image" Target="../media/image5.png"/><Relationship Id="rId5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1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9.png"/><Relationship Id="rId6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3.png"/><Relationship Id="rId6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Relationship Id="rId4" Type="http://schemas.openxmlformats.org/officeDocument/2006/relationships/image" Target="../media/image7.png"/><Relationship Id="rId10" Type="http://schemas.openxmlformats.org/officeDocument/2006/relationships/image" Target="../media/image15.png"/><Relationship Id="rId9" Type="http://schemas.openxmlformats.org/officeDocument/2006/relationships/image" Target="../media/image16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4095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/>
          <p:cNvPicPr preferRelativeResize="0"/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4375150" y="6547274"/>
            <a:ext cx="3441700" cy="19642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 txBox="1"/>
          <p:nvPr/>
        </p:nvSpPr>
        <p:spPr>
          <a:xfrm>
            <a:off x="5704300" y="1876600"/>
            <a:ext cx="6417300" cy="23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5400"/>
              <a:buFont typeface="Open Sans"/>
              <a:buNone/>
            </a:pPr>
            <a:r>
              <a:rPr lang="en-US" sz="3700">
                <a:solidFill>
                  <a:srgbClr val="EFEFEF"/>
                </a:solidFill>
                <a:latin typeface="Encode Sans ExtraBold"/>
                <a:ea typeface="Encode Sans ExtraBold"/>
                <a:cs typeface="Encode Sans ExtraBold"/>
                <a:sym typeface="Encode Sans ExtraBold"/>
              </a:rPr>
              <a:t>Humanización en el vínculo con los periodistas y los resultados en las Noticias</a:t>
            </a:r>
            <a:endParaRPr sz="100">
              <a:latin typeface="Encode Sans ExtraBold"/>
              <a:ea typeface="Encode Sans ExtraBold"/>
              <a:cs typeface="Encode Sans ExtraBold"/>
              <a:sym typeface="Encode Sans ExtraBold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5821800" y="4616900"/>
            <a:ext cx="61635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000"/>
              <a:buFont typeface="Open Sans"/>
              <a:buNone/>
            </a:pPr>
            <a:r>
              <a:rPr lang="en-US" sz="1500">
                <a:solidFill>
                  <a:srgbClr val="EFEFEF"/>
                </a:solidFill>
                <a:latin typeface="Open Sans"/>
                <a:ea typeface="Open Sans"/>
                <a:cs typeface="Open Sans"/>
                <a:sym typeface="Open Sans"/>
              </a:rPr>
              <a:t>Experiencia sobre la Gestión de Comunicación Institucional </a:t>
            </a:r>
            <a:endParaRPr sz="1500">
              <a:solidFill>
                <a:srgbClr val="EFEFE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000"/>
              <a:buFont typeface="Open Sans"/>
              <a:buNone/>
            </a:pPr>
            <a:r>
              <a:rPr lang="en-US" sz="1500">
                <a:solidFill>
                  <a:srgbClr val="EFEFEF"/>
                </a:solidFill>
                <a:latin typeface="Open Sans"/>
                <a:ea typeface="Open Sans"/>
                <a:cs typeface="Open Sans"/>
                <a:sym typeface="Open Sans"/>
              </a:rPr>
              <a:t>en el Hospital Público Materno Infantil de Salta </a:t>
            </a:r>
            <a:endParaRPr sz="1900"/>
          </a:p>
        </p:txBody>
      </p:sp>
      <p:pic>
        <p:nvPicPr>
          <p:cNvPr id="91" name="Google Shape;9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95362" y="2478475"/>
            <a:ext cx="3267727" cy="19010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" name="Google Shape;92;p13"/>
          <p:cNvCxnSpPr/>
          <p:nvPr/>
        </p:nvCxnSpPr>
        <p:spPr>
          <a:xfrm>
            <a:off x="5704312" y="3050225"/>
            <a:ext cx="0" cy="9639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93" name="Google Shape;93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54900" y="354100"/>
            <a:ext cx="2912400" cy="104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4095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/>
          <p:nvPr/>
        </p:nvSpPr>
        <p:spPr>
          <a:xfrm>
            <a:off x="0" y="0"/>
            <a:ext cx="4283075" cy="6858000"/>
          </a:xfrm>
          <a:prstGeom prst="rect">
            <a:avLst/>
          </a:prstGeom>
          <a:solidFill>
            <a:srgbClr val="0194DB"/>
          </a:solidFill>
          <a:ln>
            <a:noFill/>
          </a:ln>
          <a:effectLst>
            <a:outerShdw blurRad="63500" dir="5400000" dist="50800">
              <a:srgbClr val="000000">
                <a:alpha val="2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4"/>
          <p:cNvSpPr/>
          <p:nvPr/>
        </p:nvSpPr>
        <p:spPr>
          <a:xfrm>
            <a:off x="596800" y="5910525"/>
            <a:ext cx="487601" cy="487601"/>
          </a:xfrm>
          <a:custGeom>
            <a:rect b="b" l="l" r="r" t="t"/>
            <a:pathLst>
              <a:path extrusionOk="0" h="486385" w="486385">
                <a:moveTo>
                  <a:pt x="64470" y="185994"/>
                </a:moveTo>
                <a:lnTo>
                  <a:pt x="185994" y="185994"/>
                </a:lnTo>
                <a:lnTo>
                  <a:pt x="185994" y="64470"/>
                </a:lnTo>
                <a:lnTo>
                  <a:pt x="300391" y="64470"/>
                </a:lnTo>
                <a:lnTo>
                  <a:pt x="300391" y="185994"/>
                </a:lnTo>
                <a:lnTo>
                  <a:pt x="421915" y="185994"/>
                </a:lnTo>
                <a:lnTo>
                  <a:pt x="421915" y="300391"/>
                </a:lnTo>
                <a:lnTo>
                  <a:pt x="300391" y="300391"/>
                </a:lnTo>
                <a:lnTo>
                  <a:pt x="300391" y="421915"/>
                </a:lnTo>
                <a:lnTo>
                  <a:pt x="185994" y="421915"/>
                </a:lnTo>
                <a:lnTo>
                  <a:pt x="185994" y="300391"/>
                </a:lnTo>
                <a:lnTo>
                  <a:pt x="64470" y="300391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4"/>
          <p:cNvSpPr txBox="1"/>
          <p:nvPr/>
        </p:nvSpPr>
        <p:spPr>
          <a:xfrm>
            <a:off x="306075" y="2174825"/>
            <a:ext cx="35499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None/>
            </a:pPr>
            <a:r>
              <a:rPr b="1" lang="en-US" sz="28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¿Cómo hacer para que el trabajo de +3000 agentes  impacte en las noticias de los MMCC?</a:t>
            </a:r>
            <a:endParaRPr b="1"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01" name="Google Shape;101;p14"/>
          <p:cNvSpPr/>
          <p:nvPr/>
        </p:nvSpPr>
        <p:spPr>
          <a:xfrm>
            <a:off x="2160587" y="4508062"/>
            <a:ext cx="1528800" cy="459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4"/>
          <p:cNvSpPr/>
          <p:nvPr/>
        </p:nvSpPr>
        <p:spPr>
          <a:xfrm>
            <a:off x="3519624" y="1615799"/>
            <a:ext cx="305207" cy="305207"/>
          </a:xfrm>
          <a:custGeom>
            <a:rect b="b" l="l" r="r" t="t"/>
            <a:pathLst>
              <a:path extrusionOk="0" h="486385" w="486385">
                <a:moveTo>
                  <a:pt x="64470" y="185994"/>
                </a:moveTo>
                <a:lnTo>
                  <a:pt x="185994" y="185994"/>
                </a:lnTo>
                <a:lnTo>
                  <a:pt x="185994" y="64470"/>
                </a:lnTo>
                <a:lnTo>
                  <a:pt x="300391" y="64470"/>
                </a:lnTo>
                <a:lnTo>
                  <a:pt x="300391" y="185994"/>
                </a:lnTo>
                <a:lnTo>
                  <a:pt x="421915" y="185994"/>
                </a:lnTo>
                <a:lnTo>
                  <a:pt x="421915" y="300391"/>
                </a:lnTo>
                <a:lnTo>
                  <a:pt x="300391" y="300391"/>
                </a:lnTo>
                <a:lnTo>
                  <a:pt x="300391" y="421915"/>
                </a:lnTo>
                <a:lnTo>
                  <a:pt x="185994" y="421915"/>
                </a:lnTo>
                <a:lnTo>
                  <a:pt x="185994" y="300391"/>
                </a:lnTo>
                <a:lnTo>
                  <a:pt x="64470" y="300391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350" y="422875"/>
            <a:ext cx="1193501" cy="69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84800" y="3262449"/>
            <a:ext cx="6807199" cy="3829049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4"/>
          <p:cNvSpPr txBox="1"/>
          <p:nvPr/>
        </p:nvSpPr>
        <p:spPr>
          <a:xfrm>
            <a:off x="4501626" y="924300"/>
            <a:ext cx="7032900" cy="25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Encode Sans"/>
              <a:buChar char="➔"/>
            </a:pPr>
            <a:r>
              <a:rPr b="1" lang="en-US" sz="18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1.8 k personas </a:t>
            </a:r>
            <a:r>
              <a:rPr lang="en-US" sz="18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van a trabajar</a:t>
            </a:r>
            <a:endParaRPr sz="18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-2857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Encode Sans"/>
              <a:buChar char="➔"/>
            </a:pPr>
            <a:r>
              <a:rPr b="1" lang="en-US" sz="18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27 k m2</a:t>
            </a:r>
            <a:endParaRPr b="1" sz="18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-2857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Encode Sans"/>
              <a:buChar char="➔"/>
            </a:pPr>
            <a:r>
              <a:rPr lang="en-US" sz="18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atienden </a:t>
            </a:r>
            <a:r>
              <a:rPr b="1" lang="en-US" sz="18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500 emergencias</a:t>
            </a:r>
            <a:endParaRPr b="1" sz="18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-2857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Encode Sans"/>
              <a:buChar char="➔"/>
            </a:pPr>
            <a:r>
              <a:rPr lang="en-US" sz="18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realizan </a:t>
            </a:r>
            <a:r>
              <a:rPr b="1" lang="en-US" sz="18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15 cirugías</a:t>
            </a:r>
            <a:endParaRPr b="1" sz="18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-2857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Encode Sans"/>
              <a:buChar char="➔"/>
            </a:pPr>
            <a:r>
              <a:rPr lang="en-US" sz="18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atienden </a:t>
            </a:r>
            <a:r>
              <a:rPr b="1" lang="en-US" sz="18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600 consultas externas presenciales y virtuales</a:t>
            </a:r>
            <a:endParaRPr b="1" sz="18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-2857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Encode Sans"/>
              <a:buChar char="➔"/>
            </a:pPr>
            <a:r>
              <a:rPr lang="en-US" sz="18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asisten a </a:t>
            </a:r>
            <a:r>
              <a:rPr b="1" lang="en-US" sz="18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400 pacientes internados</a:t>
            </a:r>
            <a:endParaRPr b="1" sz="18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-2857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Encode Sans"/>
              <a:buChar char="➔"/>
            </a:pPr>
            <a:r>
              <a:rPr lang="en-US" sz="18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asisten </a:t>
            </a:r>
            <a:r>
              <a:rPr b="1" lang="en-US" sz="18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20 nacimientos</a:t>
            </a:r>
            <a:endParaRPr b="1" sz="18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Encode Sans"/>
              <a:buChar char="➔"/>
            </a:pPr>
            <a:r>
              <a:rPr lang="en-US" sz="18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900 personas van a trabajar en </a:t>
            </a:r>
            <a:r>
              <a:rPr b="1" lang="en-US" sz="18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31 CAPS </a:t>
            </a:r>
            <a:endParaRPr b="1" sz="18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None/>
            </a:pPr>
            <a:r>
              <a:t/>
            </a:r>
            <a:endParaRPr b="1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06" name="Google Shape;106;p14"/>
          <p:cNvSpPr txBox="1"/>
          <p:nvPr/>
        </p:nvSpPr>
        <p:spPr>
          <a:xfrm>
            <a:off x="5551150" y="0"/>
            <a:ext cx="6553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¿Qué cosas están pasando </a:t>
            </a:r>
            <a:r>
              <a:rPr b="1" lang="en-US" sz="1800" u="sng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hoy</a:t>
            </a:r>
            <a:r>
              <a:rPr lang="en-US" sz="18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 en el Materno Infantil y Área Operativa Norte mientras estamos compartiendo esta info?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1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1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10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10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10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10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10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10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10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4095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/>
          <p:nvPr/>
        </p:nvSpPr>
        <p:spPr>
          <a:xfrm>
            <a:off x="4318000" y="796925"/>
            <a:ext cx="7104000" cy="317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5"/>
          <p:cNvSpPr/>
          <p:nvPr/>
        </p:nvSpPr>
        <p:spPr>
          <a:xfrm>
            <a:off x="846137" y="1335087"/>
            <a:ext cx="574675" cy="574675"/>
          </a:xfrm>
          <a:custGeom>
            <a:rect b="b" l="l" r="r" t="t"/>
            <a:pathLst>
              <a:path extrusionOk="0" h="575488" w="575488">
                <a:moveTo>
                  <a:pt x="76281" y="220067"/>
                </a:moveTo>
                <a:lnTo>
                  <a:pt x="220067" y="220067"/>
                </a:lnTo>
                <a:lnTo>
                  <a:pt x="220067" y="76281"/>
                </a:lnTo>
                <a:lnTo>
                  <a:pt x="355421" y="76281"/>
                </a:lnTo>
                <a:lnTo>
                  <a:pt x="355421" y="220067"/>
                </a:lnTo>
                <a:lnTo>
                  <a:pt x="499207" y="220067"/>
                </a:lnTo>
                <a:lnTo>
                  <a:pt x="499207" y="355421"/>
                </a:lnTo>
                <a:lnTo>
                  <a:pt x="355421" y="355421"/>
                </a:lnTo>
                <a:lnTo>
                  <a:pt x="355421" y="499207"/>
                </a:lnTo>
                <a:lnTo>
                  <a:pt x="220067" y="499207"/>
                </a:lnTo>
                <a:lnTo>
                  <a:pt x="220067" y="355421"/>
                </a:lnTo>
                <a:lnTo>
                  <a:pt x="76281" y="35542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5"/>
          <p:cNvSpPr txBox="1"/>
          <p:nvPr/>
        </p:nvSpPr>
        <p:spPr>
          <a:xfrm>
            <a:off x="1256275" y="1877200"/>
            <a:ext cx="31485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171"/>
              </a:buClr>
              <a:buSzPts val="3200"/>
              <a:buFont typeface="Open Sans"/>
              <a:buNone/>
            </a:pPr>
            <a:r>
              <a:rPr b="1" lang="en-US" sz="32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1er PASO</a:t>
            </a:r>
            <a:endParaRPr b="1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14" name="Google Shape;114;p15"/>
          <p:cNvSpPr/>
          <p:nvPr/>
        </p:nvSpPr>
        <p:spPr>
          <a:xfrm>
            <a:off x="268787" y="2638750"/>
            <a:ext cx="1252500" cy="79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5"/>
          <p:cNvSpPr txBox="1"/>
          <p:nvPr/>
        </p:nvSpPr>
        <p:spPr>
          <a:xfrm>
            <a:off x="1741735" y="2386000"/>
            <a:ext cx="2500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4EEA"/>
              </a:buClr>
              <a:buSzPts val="3200"/>
              <a:buFont typeface="Open Sans"/>
              <a:buNone/>
            </a:pPr>
            <a:r>
              <a:rPr lang="en-US" sz="3200">
                <a:solidFill>
                  <a:schemeClr val="lt1"/>
                </a:solidFill>
                <a:latin typeface="Encode Sans Medium"/>
                <a:ea typeface="Encode Sans Medium"/>
                <a:cs typeface="Encode Sans Medium"/>
                <a:sym typeface="Encode Sans Medium"/>
              </a:rPr>
              <a:t>investigar</a:t>
            </a:r>
            <a:endParaRPr>
              <a:solidFill>
                <a:schemeClr val="lt1"/>
              </a:solidFill>
              <a:latin typeface="Encode Sans Medium"/>
              <a:ea typeface="Encode Sans Medium"/>
              <a:cs typeface="Encode Sans Medium"/>
              <a:sym typeface="Encode Sans Medium"/>
            </a:endParaRPr>
          </a:p>
        </p:txBody>
      </p:sp>
      <p:sp>
        <p:nvSpPr>
          <p:cNvPr id="116" name="Google Shape;116;p15"/>
          <p:cNvSpPr/>
          <p:nvPr/>
        </p:nvSpPr>
        <p:spPr>
          <a:xfrm>
            <a:off x="7021512" y="4203700"/>
            <a:ext cx="216000" cy="21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5"/>
          <p:cNvSpPr/>
          <p:nvPr/>
        </p:nvSpPr>
        <p:spPr>
          <a:xfrm>
            <a:off x="7472362" y="4203700"/>
            <a:ext cx="214200" cy="21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5"/>
          <p:cNvSpPr/>
          <p:nvPr/>
        </p:nvSpPr>
        <p:spPr>
          <a:xfrm>
            <a:off x="7923212" y="4203700"/>
            <a:ext cx="214200" cy="21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5"/>
          <p:cNvSpPr txBox="1"/>
          <p:nvPr/>
        </p:nvSpPr>
        <p:spPr>
          <a:xfrm>
            <a:off x="541325" y="3808550"/>
            <a:ext cx="6255000" cy="2698500"/>
          </a:xfrm>
          <a:prstGeom prst="rect">
            <a:avLst/>
          </a:prstGeom>
          <a:solidFill>
            <a:srgbClr val="0194D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5"/>
          <p:cNvSpPr txBox="1"/>
          <p:nvPr/>
        </p:nvSpPr>
        <p:spPr>
          <a:xfrm>
            <a:off x="4618212" y="1117212"/>
            <a:ext cx="41673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E8F7"/>
              </a:buClr>
              <a:buSzPts val="2400"/>
              <a:buFont typeface="Open Sans"/>
              <a:buNone/>
            </a:pPr>
            <a:r>
              <a:rPr b="1" lang="en-US" sz="2500">
                <a:solidFill>
                  <a:srgbClr val="3D4095"/>
                </a:solidFill>
                <a:latin typeface="Encode Sans"/>
                <a:ea typeface="Encode Sans"/>
                <a:cs typeface="Encode Sans"/>
                <a:sym typeface="Encode Sans"/>
              </a:rPr>
              <a:t>Cualitativa </a:t>
            </a:r>
            <a:endParaRPr b="1" sz="1500">
              <a:solidFill>
                <a:srgbClr val="3D4095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21" name="Google Shape;121;p15"/>
          <p:cNvSpPr txBox="1"/>
          <p:nvPr/>
        </p:nvSpPr>
        <p:spPr>
          <a:xfrm>
            <a:off x="4618201" y="1669250"/>
            <a:ext cx="6533400" cy="14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200"/>
              <a:buFont typeface="Open Sans"/>
              <a:buNone/>
            </a:pPr>
            <a:r>
              <a:rPr b="1" lang="en-US" sz="1600">
                <a:solidFill>
                  <a:srgbClr val="3D4095"/>
                </a:solidFill>
                <a:latin typeface="Encode Sans"/>
                <a:ea typeface="Encode Sans"/>
                <a:cs typeface="Encode Sans"/>
                <a:sym typeface="Encode Sans"/>
              </a:rPr>
              <a:t>Acercarnos a las realidades, expectativas y </a:t>
            </a:r>
            <a:r>
              <a:rPr b="1" lang="en-US" sz="1600">
                <a:solidFill>
                  <a:srgbClr val="3D4095"/>
                </a:solidFill>
                <a:latin typeface="Encode Sans"/>
                <a:ea typeface="Encode Sans"/>
                <a:cs typeface="Encode Sans"/>
                <a:sym typeface="Encode Sans"/>
              </a:rPr>
              <a:t>necesidades</a:t>
            </a:r>
            <a:r>
              <a:rPr b="1" lang="en-US" sz="1600">
                <a:solidFill>
                  <a:srgbClr val="3D4095"/>
                </a:solidFill>
                <a:latin typeface="Encode Sans"/>
                <a:ea typeface="Encode Sans"/>
                <a:cs typeface="Encode Sans"/>
                <a:sym typeface="Encode Sans"/>
              </a:rPr>
              <a:t> del día a día de los periodistas, los editores y los productores de los medios de comunicación</a:t>
            </a:r>
            <a:endParaRPr b="1" sz="1800">
              <a:solidFill>
                <a:srgbClr val="3D4095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600" u="none">
              <a:solidFill>
                <a:srgbClr val="3D4095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122" name="Google Shape;12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350" y="422875"/>
            <a:ext cx="1193501" cy="69432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5"/>
          <p:cNvSpPr txBox="1"/>
          <p:nvPr/>
        </p:nvSpPr>
        <p:spPr>
          <a:xfrm>
            <a:off x="700893" y="3970925"/>
            <a:ext cx="64389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E8F7"/>
              </a:buClr>
              <a:buSzPts val="2400"/>
              <a:buFont typeface="Open Sans"/>
              <a:buNone/>
            </a:pPr>
            <a:r>
              <a:rPr lang="en-US" sz="24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Generar </a:t>
            </a:r>
            <a:r>
              <a:rPr b="1" lang="en-US" sz="24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productos</a:t>
            </a:r>
            <a:r>
              <a:rPr lang="en-US" sz="24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 en base a sus</a:t>
            </a:r>
            <a:endParaRPr sz="24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E8F7"/>
              </a:buClr>
              <a:buSzPts val="2400"/>
              <a:buFont typeface="Open Sans"/>
              <a:buNone/>
            </a:pPr>
            <a:r>
              <a:rPr lang="en-US" sz="24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 necesidades</a:t>
            </a:r>
            <a:endParaRPr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24" name="Google Shape;124;p15"/>
          <p:cNvSpPr txBox="1"/>
          <p:nvPr/>
        </p:nvSpPr>
        <p:spPr>
          <a:xfrm>
            <a:off x="796777" y="4847100"/>
            <a:ext cx="5424300" cy="14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683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Encode Sans"/>
              <a:buChar char="●"/>
            </a:pPr>
            <a:r>
              <a:rPr lang="en-US" sz="22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Portal web / partes de prensa</a:t>
            </a:r>
            <a:endParaRPr sz="22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-3683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Encode Sans"/>
              <a:buChar char="●"/>
            </a:pPr>
            <a:r>
              <a:rPr lang="en-US" sz="22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Videos en alta calidad en </a:t>
            </a:r>
            <a:r>
              <a:rPr lang="en-US" sz="22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línea</a:t>
            </a:r>
            <a:endParaRPr sz="22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Encode Sans"/>
              <a:buChar char="●"/>
            </a:pPr>
            <a:r>
              <a:rPr lang="en-US" sz="22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Imágenes </a:t>
            </a:r>
            <a:endParaRPr i="0" sz="2200" u="none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4095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6"/>
          <p:cNvSpPr/>
          <p:nvPr/>
        </p:nvSpPr>
        <p:spPr>
          <a:xfrm>
            <a:off x="4276251" y="148225"/>
            <a:ext cx="867548" cy="887690"/>
          </a:xfrm>
          <a:custGeom>
            <a:rect b="b" l="l" r="r" t="t"/>
            <a:pathLst>
              <a:path extrusionOk="0" h="575488" w="575488">
                <a:moveTo>
                  <a:pt x="76281" y="220067"/>
                </a:moveTo>
                <a:lnTo>
                  <a:pt x="220067" y="220067"/>
                </a:lnTo>
                <a:lnTo>
                  <a:pt x="220067" y="76281"/>
                </a:lnTo>
                <a:lnTo>
                  <a:pt x="355421" y="76281"/>
                </a:lnTo>
                <a:lnTo>
                  <a:pt x="355421" y="220067"/>
                </a:lnTo>
                <a:lnTo>
                  <a:pt x="499207" y="220067"/>
                </a:lnTo>
                <a:lnTo>
                  <a:pt x="499207" y="355421"/>
                </a:lnTo>
                <a:lnTo>
                  <a:pt x="355421" y="355421"/>
                </a:lnTo>
                <a:lnTo>
                  <a:pt x="355421" y="499207"/>
                </a:lnTo>
                <a:lnTo>
                  <a:pt x="220067" y="499207"/>
                </a:lnTo>
                <a:lnTo>
                  <a:pt x="220067" y="355421"/>
                </a:lnTo>
                <a:lnTo>
                  <a:pt x="76281" y="355421"/>
                </a:lnTo>
                <a:close/>
              </a:path>
            </a:pathLst>
          </a:custGeom>
          <a:solidFill>
            <a:srgbClr val="EC378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6"/>
          <p:cNvSpPr txBox="1"/>
          <p:nvPr/>
        </p:nvSpPr>
        <p:spPr>
          <a:xfrm>
            <a:off x="5253024" y="792150"/>
            <a:ext cx="4744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4EEA"/>
              </a:buClr>
              <a:buSzPts val="3600"/>
              <a:buFont typeface="Open Sans"/>
              <a:buNone/>
            </a:pPr>
            <a:r>
              <a:rPr b="1" lang="en-US" sz="36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2do Paso</a:t>
            </a:r>
            <a:endParaRPr b="1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31" name="Google Shape;131;p16"/>
          <p:cNvSpPr/>
          <p:nvPr/>
        </p:nvSpPr>
        <p:spPr>
          <a:xfrm>
            <a:off x="10438037" y="6602837"/>
            <a:ext cx="1357200" cy="58800"/>
          </a:xfrm>
          <a:prstGeom prst="roundRect">
            <a:avLst>
              <a:gd fmla="val 16667" name="adj"/>
            </a:avLst>
          </a:prstGeom>
          <a:solidFill>
            <a:srgbClr val="EC378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6"/>
          <p:cNvSpPr txBox="1"/>
          <p:nvPr/>
        </p:nvSpPr>
        <p:spPr>
          <a:xfrm>
            <a:off x="5305487" y="1501300"/>
            <a:ext cx="5945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171"/>
              </a:buClr>
              <a:buSzPts val="1100"/>
              <a:buFont typeface="Open Sans"/>
              <a:buNone/>
            </a:pPr>
            <a:r>
              <a:rPr lang="en-US" sz="18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Medir impacto</a:t>
            </a:r>
            <a:endParaRPr sz="21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800" u="none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133" name="Google Shape;13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66800" y="422875"/>
            <a:ext cx="1193501" cy="69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6" title="Gráfic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22950" y="2326875"/>
            <a:ext cx="4822800" cy="3387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6" title="Gráfico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9475" y="41300"/>
            <a:ext cx="4077551" cy="338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6" title="Gráfico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3800" y="3480350"/>
            <a:ext cx="3909699" cy="3314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7" name="Google Shape;137;p16"/>
          <p:cNvGrpSpPr/>
          <p:nvPr/>
        </p:nvGrpSpPr>
        <p:grpSpPr>
          <a:xfrm>
            <a:off x="3558825" y="2025225"/>
            <a:ext cx="2107200" cy="1213800"/>
            <a:chOff x="4167025" y="2822100"/>
            <a:chExt cx="2107200" cy="1213800"/>
          </a:xfrm>
        </p:grpSpPr>
        <p:sp>
          <p:nvSpPr>
            <p:cNvPr id="138" name="Google Shape;138;p16"/>
            <p:cNvSpPr txBox="1"/>
            <p:nvPr/>
          </p:nvSpPr>
          <p:spPr>
            <a:xfrm>
              <a:off x="4167025" y="2822100"/>
              <a:ext cx="2107200" cy="12138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16"/>
            <p:cNvSpPr txBox="1"/>
            <p:nvPr/>
          </p:nvSpPr>
          <p:spPr>
            <a:xfrm>
              <a:off x="4288925" y="2822100"/>
              <a:ext cx="1642500" cy="76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74EEA"/>
                </a:buClr>
                <a:buSzPts val="4400"/>
                <a:buFont typeface="Open Sans"/>
                <a:buNone/>
              </a:pPr>
              <a:r>
                <a:rPr lang="en-US" sz="4400">
                  <a:solidFill>
                    <a:srgbClr val="274EEA"/>
                  </a:solidFill>
                  <a:latin typeface="Encode Sans ExtraBold"/>
                  <a:ea typeface="Encode Sans ExtraBold"/>
                  <a:cs typeface="Encode Sans ExtraBold"/>
                  <a:sym typeface="Encode Sans ExtraBold"/>
                </a:rPr>
                <a:t>83% </a:t>
              </a:r>
              <a:endParaRPr>
                <a:latin typeface="Encode Sans ExtraBold"/>
                <a:ea typeface="Encode Sans ExtraBold"/>
                <a:cs typeface="Encode Sans ExtraBold"/>
                <a:sym typeface="Encode Sans ExtraBold"/>
              </a:endParaRPr>
            </a:p>
          </p:txBody>
        </p:sp>
        <p:sp>
          <p:nvSpPr>
            <p:cNvPr id="140" name="Google Shape;140;p16"/>
            <p:cNvSpPr txBox="1"/>
            <p:nvPr/>
          </p:nvSpPr>
          <p:spPr>
            <a:xfrm>
              <a:off x="4167025" y="3512650"/>
              <a:ext cx="20100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74EEA"/>
                </a:buClr>
                <a:buSzPts val="2800"/>
                <a:buFont typeface="Open Sans"/>
                <a:buNone/>
              </a:pPr>
              <a:r>
                <a:rPr lang="en-US" sz="2800">
                  <a:solidFill>
                    <a:srgbClr val="274EEA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Proactivas</a:t>
              </a:r>
              <a:endParaRPr>
                <a:latin typeface="Encode Sans"/>
                <a:ea typeface="Encode Sans"/>
                <a:cs typeface="Encode Sans"/>
                <a:sym typeface="Encode Sans"/>
              </a:endParaRPr>
            </a:p>
          </p:txBody>
        </p:sp>
      </p:grpSp>
      <p:grpSp>
        <p:nvGrpSpPr>
          <p:cNvPr id="141" name="Google Shape;141;p16"/>
          <p:cNvGrpSpPr/>
          <p:nvPr/>
        </p:nvGrpSpPr>
        <p:grpSpPr>
          <a:xfrm>
            <a:off x="4167025" y="4364625"/>
            <a:ext cx="2107200" cy="1213800"/>
            <a:chOff x="4167025" y="2822100"/>
            <a:chExt cx="2107200" cy="1213800"/>
          </a:xfrm>
        </p:grpSpPr>
        <p:sp>
          <p:nvSpPr>
            <p:cNvPr id="142" name="Google Shape;142;p16"/>
            <p:cNvSpPr txBox="1"/>
            <p:nvPr/>
          </p:nvSpPr>
          <p:spPr>
            <a:xfrm>
              <a:off x="4167025" y="2822100"/>
              <a:ext cx="2107200" cy="12138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16"/>
            <p:cNvSpPr txBox="1"/>
            <p:nvPr/>
          </p:nvSpPr>
          <p:spPr>
            <a:xfrm>
              <a:off x="4288925" y="2822100"/>
              <a:ext cx="1642500" cy="76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74EEA"/>
                </a:buClr>
                <a:buSzPts val="4400"/>
                <a:buFont typeface="Open Sans"/>
                <a:buNone/>
              </a:pPr>
              <a:r>
                <a:rPr lang="en-US" sz="4400">
                  <a:solidFill>
                    <a:srgbClr val="274EEA"/>
                  </a:solidFill>
                  <a:latin typeface="Encode Sans ExtraBold"/>
                  <a:ea typeface="Encode Sans ExtraBold"/>
                  <a:cs typeface="Encode Sans ExtraBold"/>
                  <a:sym typeface="Encode Sans ExtraBold"/>
                </a:rPr>
                <a:t>85</a:t>
              </a:r>
              <a:r>
                <a:rPr lang="en-US" sz="4400">
                  <a:solidFill>
                    <a:srgbClr val="274EEA"/>
                  </a:solidFill>
                  <a:latin typeface="Encode Sans ExtraBold"/>
                  <a:ea typeface="Encode Sans ExtraBold"/>
                  <a:cs typeface="Encode Sans ExtraBold"/>
                  <a:sym typeface="Encode Sans ExtraBold"/>
                </a:rPr>
                <a:t>% </a:t>
              </a:r>
              <a:endParaRPr>
                <a:latin typeface="Encode Sans ExtraBold"/>
                <a:ea typeface="Encode Sans ExtraBold"/>
                <a:cs typeface="Encode Sans ExtraBold"/>
                <a:sym typeface="Encode Sans ExtraBold"/>
              </a:endParaRPr>
            </a:p>
          </p:txBody>
        </p:sp>
        <p:sp>
          <p:nvSpPr>
            <p:cNvPr id="144" name="Google Shape;144;p16"/>
            <p:cNvSpPr txBox="1"/>
            <p:nvPr/>
          </p:nvSpPr>
          <p:spPr>
            <a:xfrm>
              <a:off x="4167025" y="3512650"/>
              <a:ext cx="20100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74EEA"/>
                </a:buClr>
                <a:buSzPts val="2800"/>
                <a:buFont typeface="Open Sans"/>
                <a:buNone/>
              </a:pPr>
              <a:r>
                <a:rPr lang="en-US" sz="2800">
                  <a:solidFill>
                    <a:srgbClr val="274EEA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Positivas</a:t>
              </a:r>
              <a:endParaRPr>
                <a:latin typeface="Encode Sans"/>
                <a:ea typeface="Encode Sans"/>
                <a:cs typeface="Encode Sans"/>
                <a:sym typeface="Encode Sans"/>
              </a:endParaRPr>
            </a:p>
          </p:txBody>
        </p:sp>
      </p:grpSp>
      <p:sp>
        <p:nvSpPr>
          <p:cNvPr id="145" name="Google Shape;145;p16"/>
          <p:cNvSpPr txBox="1"/>
          <p:nvPr/>
        </p:nvSpPr>
        <p:spPr>
          <a:xfrm>
            <a:off x="8599775" y="1310950"/>
            <a:ext cx="1287600" cy="848400"/>
          </a:xfrm>
          <a:prstGeom prst="rect">
            <a:avLst/>
          </a:prstGeom>
          <a:solidFill>
            <a:srgbClr val="0194DB"/>
          </a:solidFill>
          <a:ln>
            <a:noFill/>
          </a:ln>
          <a:effectLst>
            <a:outerShdw blurRad="63500" dir="5400000" dist="50800">
              <a:srgbClr val="000000">
                <a:alpha val="4784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1838 </a:t>
            </a:r>
            <a:endParaRPr b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noticias </a:t>
            </a:r>
            <a:endParaRPr b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auditadas</a:t>
            </a:r>
            <a:endParaRPr b="1" i="0" sz="18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4095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7"/>
          <p:cNvSpPr/>
          <p:nvPr/>
        </p:nvSpPr>
        <p:spPr>
          <a:xfrm>
            <a:off x="7986025" y="5959362"/>
            <a:ext cx="556938" cy="574049"/>
          </a:xfrm>
          <a:custGeom>
            <a:rect b="b" l="l" r="r" t="t"/>
            <a:pathLst>
              <a:path extrusionOk="0" h="575488" w="556938">
                <a:moveTo>
                  <a:pt x="73822" y="222248"/>
                </a:moveTo>
                <a:lnTo>
                  <a:pt x="212973" y="222248"/>
                </a:lnTo>
                <a:lnTo>
                  <a:pt x="212973" y="76281"/>
                </a:lnTo>
                <a:lnTo>
                  <a:pt x="343965" y="76281"/>
                </a:lnTo>
                <a:lnTo>
                  <a:pt x="343965" y="222248"/>
                </a:lnTo>
                <a:lnTo>
                  <a:pt x="483116" y="222248"/>
                </a:lnTo>
                <a:lnTo>
                  <a:pt x="483116" y="353240"/>
                </a:lnTo>
                <a:lnTo>
                  <a:pt x="343965" y="353240"/>
                </a:lnTo>
                <a:lnTo>
                  <a:pt x="343965" y="499207"/>
                </a:lnTo>
                <a:lnTo>
                  <a:pt x="212973" y="499207"/>
                </a:lnTo>
                <a:lnTo>
                  <a:pt x="212973" y="353240"/>
                </a:lnTo>
                <a:lnTo>
                  <a:pt x="73822" y="35324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7"/>
          <p:cNvSpPr txBox="1"/>
          <p:nvPr/>
        </p:nvSpPr>
        <p:spPr>
          <a:xfrm>
            <a:off x="7087825" y="1313925"/>
            <a:ext cx="3028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171"/>
              </a:buClr>
              <a:buSzPts val="4400"/>
              <a:buFont typeface="Open Sans"/>
              <a:buNone/>
            </a:pPr>
            <a:r>
              <a:rPr b="1" lang="en-US" sz="44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3er Paso</a:t>
            </a:r>
            <a:endParaRPr b="1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52" name="Google Shape;152;p17"/>
          <p:cNvSpPr/>
          <p:nvPr/>
        </p:nvSpPr>
        <p:spPr>
          <a:xfrm>
            <a:off x="9362200" y="1972537"/>
            <a:ext cx="1211400" cy="77700"/>
          </a:xfrm>
          <a:prstGeom prst="roundRect">
            <a:avLst>
              <a:gd fmla="val 16667" name="adj"/>
            </a:avLst>
          </a:prstGeom>
          <a:solidFill>
            <a:srgbClr val="EC378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7"/>
          <p:cNvSpPr txBox="1"/>
          <p:nvPr/>
        </p:nvSpPr>
        <p:spPr>
          <a:xfrm>
            <a:off x="7843950" y="2668425"/>
            <a:ext cx="29493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4EEA"/>
              </a:buClr>
              <a:buSzPts val="4400"/>
              <a:buFont typeface="Open Sans"/>
              <a:buNone/>
            </a:pPr>
            <a:r>
              <a:rPr lang="en-US" sz="33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Cuantitativa</a:t>
            </a:r>
            <a:endParaRPr sz="3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154" name="Google Shape;15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66800" y="422875"/>
            <a:ext cx="1193501" cy="69432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7"/>
          <p:cNvSpPr txBox="1"/>
          <p:nvPr/>
        </p:nvSpPr>
        <p:spPr>
          <a:xfrm>
            <a:off x="8474324" y="2083425"/>
            <a:ext cx="26631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4EEA"/>
              </a:buClr>
              <a:buSzPts val="3200"/>
              <a:buFont typeface="Open Sans"/>
              <a:buNone/>
            </a:pPr>
            <a:r>
              <a:rPr lang="en-US" sz="3200">
                <a:solidFill>
                  <a:schemeClr val="lt1"/>
                </a:solidFill>
                <a:latin typeface="Encode Sans Medium"/>
                <a:ea typeface="Encode Sans Medium"/>
                <a:cs typeface="Encode Sans Medium"/>
                <a:sym typeface="Encode Sans Medium"/>
              </a:rPr>
              <a:t>Investigación</a:t>
            </a:r>
            <a:endParaRPr>
              <a:solidFill>
                <a:schemeClr val="lt1"/>
              </a:solidFill>
              <a:latin typeface="Encode Sans Medium"/>
              <a:ea typeface="Encode Sans Medium"/>
              <a:cs typeface="Encode Sans Medium"/>
              <a:sym typeface="Encode Sans Medium"/>
            </a:endParaRPr>
          </a:p>
        </p:txBody>
      </p:sp>
      <p:grpSp>
        <p:nvGrpSpPr>
          <p:cNvPr id="156" name="Google Shape;156;p17"/>
          <p:cNvGrpSpPr/>
          <p:nvPr/>
        </p:nvGrpSpPr>
        <p:grpSpPr>
          <a:xfrm>
            <a:off x="250993" y="302312"/>
            <a:ext cx="6252882" cy="646500"/>
            <a:chOff x="250993" y="302312"/>
            <a:chExt cx="6252882" cy="646500"/>
          </a:xfrm>
        </p:grpSpPr>
        <p:sp>
          <p:nvSpPr>
            <p:cNvPr id="157" name="Google Shape;157;p17"/>
            <p:cNvSpPr txBox="1"/>
            <p:nvPr/>
          </p:nvSpPr>
          <p:spPr>
            <a:xfrm>
              <a:off x="1804975" y="302312"/>
              <a:ext cx="46989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67171"/>
                </a:buClr>
                <a:buSzPts val="1800"/>
                <a:buFont typeface="Open Sans"/>
                <a:buNone/>
              </a:pPr>
              <a:r>
                <a:rPr b="1" lang="en-US" sz="1800">
                  <a:solidFill>
                    <a:schemeClr val="lt1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99,2% </a:t>
              </a:r>
              <a:r>
                <a:rPr lang="en-US" sz="1800">
                  <a:solidFill>
                    <a:schemeClr val="lt1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consideraba útil o muy útil la información</a:t>
              </a:r>
              <a:endParaRPr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endParaRPr>
            </a:p>
          </p:txBody>
        </p:sp>
        <p:grpSp>
          <p:nvGrpSpPr>
            <p:cNvPr id="158" name="Google Shape;158;p17"/>
            <p:cNvGrpSpPr/>
            <p:nvPr/>
          </p:nvGrpSpPr>
          <p:grpSpPr>
            <a:xfrm>
              <a:off x="250993" y="389232"/>
              <a:ext cx="1369531" cy="195460"/>
              <a:chOff x="250993" y="451623"/>
              <a:chExt cx="1369531" cy="195460"/>
            </a:xfrm>
          </p:grpSpPr>
          <p:sp>
            <p:nvSpPr>
              <p:cNvPr id="159" name="Google Shape;159;p17"/>
              <p:cNvSpPr/>
              <p:nvPr/>
            </p:nvSpPr>
            <p:spPr>
              <a:xfrm>
                <a:off x="250993" y="451623"/>
                <a:ext cx="205567" cy="19546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" name="Google Shape;160;p17"/>
              <p:cNvSpPr/>
              <p:nvPr/>
            </p:nvSpPr>
            <p:spPr>
              <a:xfrm>
                <a:off x="541984" y="451623"/>
                <a:ext cx="205567" cy="19546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17"/>
              <p:cNvSpPr/>
              <p:nvPr/>
            </p:nvSpPr>
            <p:spPr>
              <a:xfrm>
                <a:off x="832975" y="451623"/>
                <a:ext cx="205567" cy="19546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17"/>
              <p:cNvSpPr/>
              <p:nvPr/>
            </p:nvSpPr>
            <p:spPr>
              <a:xfrm>
                <a:off x="1123966" y="451623"/>
                <a:ext cx="205567" cy="19546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" name="Google Shape;163;p17"/>
              <p:cNvSpPr/>
              <p:nvPr/>
            </p:nvSpPr>
            <p:spPr>
              <a:xfrm>
                <a:off x="1414957" y="451623"/>
                <a:ext cx="205567" cy="19546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64" name="Google Shape;164;p17"/>
          <p:cNvGrpSpPr/>
          <p:nvPr/>
        </p:nvGrpSpPr>
        <p:grpSpPr>
          <a:xfrm>
            <a:off x="250993" y="2349733"/>
            <a:ext cx="6252882" cy="369300"/>
            <a:chOff x="250993" y="1239350"/>
            <a:chExt cx="6252882" cy="369300"/>
          </a:xfrm>
        </p:grpSpPr>
        <p:sp>
          <p:nvSpPr>
            <p:cNvPr id="165" name="Google Shape;165;p17"/>
            <p:cNvSpPr txBox="1"/>
            <p:nvPr/>
          </p:nvSpPr>
          <p:spPr>
            <a:xfrm>
              <a:off x="1804975" y="1239350"/>
              <a:ext cx="46989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67171"/>
                </a:buClr>
                <a:buSzPts val="1800"/>
                <a:buFont typeface="Open Sans"/>
                <a:buNone/>
              </a:pPr>
              <a:r>
                <a:rPr lang="en-US" sz="1800">
                  <a:solidFill>
                    <a:schemeClr val="lt1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91,8%  consideraba útil o muy útil los </a:t>
              </a:r>
              <a:r>
                <a:rPr b="1" lang="en-US" sz="1800">
                  <a:solidFill>
                    <a:schemeClr val="lt1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videos </a:t>
              </a:r>
              <a:endParaRPr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endParaRPr>
            </a:p>
          </p:txBody>
        </p:sp>
        <p:grpSp>
          <p:nvGrpSpPr>
            <p:cNvPr id="166" name="Google Shape;166;p17"/>
            <p:cNvGrpSpPr/>
            <p:nvPr/>
          </p:nvGrpSpPr>
          <p:grpSpPr>
            <a:xfrm>
              <a:off x="250993" y="1326270"/>
              <a:ext cx="1369531" cy="195460"/>
              <a:chOff x="250993" y="1366023"/>
              <a:chExt cx="1369531" cy="195460"/>
            </a:xfrm>
          </p:grpSpPr>
          <p:sp>
            <p:nvSpPr>
              <p:cNvPr id="167" name="Google Shape;167;p17"/>
              <p:cNvSpPr/>
              <p:nvPr/>
            </p:nvSpPr>
            <p:spPr>
              <a:xfrm>
                <a:off x="250993" y="1366023"/>
                <a:ext cx="205567" cy="19546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17"/>
              <p:cNvSpPr/>
              <p:nvPr/>
            </p:nvSpPr>
            <p:spPr>
              <a:xfrm>
                <a:off x="541984" y="1366023"/>
                <a:ext cx="205567" cy="19546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" name="Google Shape;169;p17"/>
              <p:cNvSpPr/>
              <p:nvPr/>
            </p:nvSpPr>
            <p:spPr>
              <a:xfrm>
                <a:off x="832975" y="1366023"/>
                <a:ext cx="205567" cy="19546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" name="Google Shape;170;p17"/>
              <p:cNvSpPr/>
              <p:nvPr/>
            </p:nvSpPr>
            <p:spPr>
              <a:xfrm>
                <a:off x="1123966" y="1366023"/>
                <a:ext cx="205567" cy="19546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7"/>
              <p:cNvSpPr/>
              <p:nvPr/>
            </p:nvSpPr>
            <p:spPr>
              <a:xfrm>
                <a:off x="1414957" y="1366023"/>
                <a:ext cx="205567" cy="19546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rgbClr val="A5A5A5"/>
              </a:solidFill>
              <a:ln cap="flat" cmpd="sng" w="9525">
                <a:solidFill>
                  <a:srgbClr val="89898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72" name="Google Shape;172;p17"/>
          <p:cNvGrpSpPr/>
          <p:nvPr/>
        </p:nvGrpSpPr>
        <p:grpSpPr>
          <a:xfrm>
            <a:off x="283043" y="3096243"/>
            <a:ext cx="6220832" cy="369300"/>
            <a:chOff x="283043" y="1848950"/>
            <a:chExt cx="6220832" cy="369300"/>
          </a:xfrm>
        </p:grpSpPr>
        <p:sp>
          <p:nvSpPr>
            <p:cNvPr id="173" name="Google Shape;173;p17"/>
            <p:cNvSpPr txBox="1"/>
            <p:nvPr/>
          </p:nvSpPr>
          <p:spPr>
            <a:xfrm>
              <a:off x="1804975" y="1848950"/>
              <a:ext cx="46989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67171"/>
                </a:buClr>
                <a:buSzPts val="1800"/>
                <a:buFont typeface="Open Sans"/>
                <a:buNone/>
              </a:pPr>
              <a:r>
                <a:rPr lang="en-US" sz="1800">
                  <a:solidFill>
                    <a:schemeClr val="lt1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94 %  consideraba </a:t>
              </a:r>
              <a:r>
                <a:rPr lang="en-US" sz="1800">
                  <a:solidFill>
                    <a:schemeClr val="lt1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óptima la </a:t>
              </a:r>
              <a:r>
                <a:rPr b="1" lang="en-US" sz="1800">
                  <a:solidFill>
                    <a:schemeClr val="lt1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frecuencia</a:t>
              </a:r>
              <a:r>
                <a:rPr b="1" lang="en-US" sz="1800">
                  <a:solidFill>
                    <a:schemeClr val="lt1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 </a:t>
              </a:r>
              <a:endParaRPr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endParaRPr>
            </a:p>
          </p:txBody>
        </p:sp>
        <p:grpSp>
          <p:nvGrpSpPr>
            <p:cNvPr id="174" name="Google Shape;174;p17"/>
            <p:cNvGrpSpPr/>
            <p:nvPr/>
          </p:nvGrpSpPr>
          <p:grpSpPr>
            <a:xfrm>
              <a:off x="283043" y="1935870"/>
              <a:ext cx="1369531" cy="195460"/>
              <a:chOff x="359243" y="1965498"/>
              <a:chExt cx="1369531" cy="195460"/>
            </a:xfrm>
          </p:grpSpPr>
          <p:sp>
            <p:nvSpPr>
              <p:cNvPr id="175" name="Google Shape;175;p17"/>
              <p:cNvSpPr/>
              <p:nvPr/>
            </p:nvSpPr>
            <p:spPr>
              <a:xfrm>
                <a:off x="359243" y="1965498"/>
                <a:ext cx="205567" cy="19546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7"/>
              <p:cNvSpPr/>
              <p:nvPr/>
            </p:nvSpPr>
            <p:spPr>
              <a:xfrm>
                <a:off x="650234" y="1965498"/>
                <a:ext cx="205567" cy="19546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7"/>
              <p:cNvSpPr/>
              <p:nvPr/>
            </p:nvSpPr>
            <p:spPr>
              <a:xfrm>
                <a:off x="941225" y="1965498"/>
                <a:ext cx="205567" cy="19546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" name="Google Shape;178;p17"/>
              <p:cNvSpPr/>
              <p:nvPr/>
            </p:nvSpPr>
            <p:spPr>
              <a:xfrm>
                <a:off x="1232216" y="1965498"/>
                <a:ext cx="205567" cy="19546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" name="Google Shape;179;p17"/>
              <p:cNvSpPr/>
              <p:nvPr/>
            </p:nvSpPr>
            <p:spPr>
              <a:xfrm>
                <a:off x="1523207" y="1965498"/>
                <a:ext cx="205567" cy="19546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rgbClr val="A5A5A5"/>
              </a:solidFill>
              <a:ln cap="flat" cmpd="sng" w="9525">
                <a:solidFill>
                  <a:srgbClr val="89898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80" name="Google Shape;180;p17"/>
          <p:cNvGrpSpPr/>
          <p:nvPr/>
        </p:nvGrpSpPr>
        <p:grpSpPr>
          <a:xfrm>
            <a:off x="250993" y="3842754"/>
            <a:ext cx="6252882" cy="369300"/>
            <a:chOff x="250993" y="2610950"/>
            <a:chExt cx="6252882" cy="369300"/>
          </a:xfrm>
        </p:grpSpPr>
        <p:sp>
          <p:nvSpPr>
            <p:cNvPr id="181" name="Google Shape;181;p17"/>
            <p:cNvSpPr txBox="1"/>
            <p:nvPr/>
          </p:nvSpPr>
          <p:spPr>
            <a:xfrm>
              <a:off x="1804975" y="2610950"/>
              <a:ext cx="46989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67171"/>
                </a:buClr>
                <a:buSzPts val="1800"/>
                <a:buFont typeface="Open Sans"/>
                <a:buNone/>
              </a:pPr>
              <a:r>
                <a:rPr lang="en-US" sz="1800">
                  <a:solidFill>
                    <a:schemeClr val="lt1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69,9%  </a:t>
              </a:r>
              <a:r>
                <a:rPr lang="en-US" sz="1800">
                  <a:solidFill>
                    <a:schemeClr val="lt1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eramos</a:t>
              </a:r>
              <a:r>
                <a:rPr lang="en-US" sz="1800">
                  <a:solidFill>
                    <a:schemeClr val="lt1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 la </a:t>
              </a:r>
              <a:r>
                <a:rPr b="1" lang="en-US" sz="1800">
                  <a:solidFill>
                    <a:schemeClr val="lt1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primera fuente </a:t>
              </a:r>
              <a:endParaRPr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endParaRPr>
            </a:p>
          </p:txBody>
        </p:sp>
        <p:grpSp>
          <p:nvGrpSpPr>
            <p:cNvPr id="182" name="Google Shape;182;p17"/>
            <p:cNvGrpSpPr/>
            <p:nvPr/>
          </p:nvGrpSpPr>
          <p:grpSpPr>
            <a:xfrm>
              <a:off x="250993" y="2697800"/>
              <a:ext cx="1369531" cy="195600"/>
              <a:chOff x="250993" y="2722435"/>
              <a:chExt cx="1369531" cy="195600"/>
            </a:xfrm>
          </p:grpSpPr>
          <p:sp>
            <p:nvSpPr>
              <p:cNvPr id="183" name="Google Shape;183;p17"/>
              <p:cNvSpPr/>
              <p:nvPr/>
            </p:nvSpPr>
            <p:spPr>
              <a:xfrm>
                <a:off x="250993" y="2722435"/>
                <a:ext cx="205567" cy="19546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" name="Google Shape;184;p17"/>
              <p:cNvSpPr/>
              <p:nvPr/>
            </p:nvSpPr>
            <p:spPr>
              <a:xfrm>
                <a:off x="541984" y="2722435"/>
                <a:ext cx="205567" cy="19546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" name="Google Shape;185;p17"/>
              <p:cNvSpPr/>
              <p:nvPr/>
            </p:nvSpPr>
            <p:spPr>
              <a:xfrm>
                <a:off x="832975" y="2722435"/>
                <a:ext cx="205567" cy="19546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17"/>
              <p:cNvSpPr/>
              <p:nvPr/>
            </p:nvSpPr>
            <p:spPr>
              <a:xfrm>
                <a:off x="1414957" y="2722435"/>
                <a:ext cx="205567" cy="19546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rgbClr val="A5A5A5"/>
              </a:solidFill>
              <a:ln cap="flat" cmpd="sng" w="9525">
                <a:solidFill>
                  <a:srgbClr val="89898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17"/>
              <p:cNvSpPr/>
              <p:nvPr/>
            </p:nvSpPr>
            <p:spPr>
              <a:xfrm>
                <a:off x="1110157" y="2722435"/>
                <a:ext cx="205500" cy="1956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rgbClr val="A5A5A5"/>
              </a:solidFill>
              <a:ln cap="flat" cmpd="sng" w="9525">
                <a:solidFill>
                  <a:srgbClr val="89898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88" name="Google Shape;188;p17"/>
          <p:cNvGrpSpPr/>
          <p:nvPr/>
        </p:nvGrpSpPr>
        <p:grpSpPr>
          <a:xfrm>
            <a:off x="250993" y="1326022"/>
            <a:ext cx="5830782" cy="646500"/>
            <a:chOff x="250993" y="3479375"/>
            <a:chExt cx="5830782" cy="646500"/>
          </a:xfrm>
        </p:grpSpPr>
        <p:sp>
          <p:nvSpPr>
            <p:cNvPr id="189" name="Google Shape;189;p17"/>
            <p:cNvSpPr txBox="1"/>
            <p:nvPr/>
          </p:nvSpPr>
          <p:spPr>
            <a:xfrm>
              <a:off x="1804975" y="3479375"/>
              <a:ext cx="42768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67171"/>
                </a:buClr>
                <a:buSzPts val="1800"/>
                <a:buFont typeface="Open Sans"/>
                <a:buNone/>
              </a:pPr>
              <a:r>
                <a:rPr lang="en-US" sz="1800">
                  <a:solidFill>
                    <a:schemeClr val="lt1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98,5 </a:t>
              </a:r>
              <a:r>
                <a:rPr lang="en-US" sz="1800">
                  <a:solidFill>
                    <a:schemeClr val="lt1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% consideró </a:t>
              </a:r>
              <a:r>
                <a:rPr b="1" lang="en-US" sz="1800">
                  <a:solidFill>
                    <a:schemeClr val="lt1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muy</a:t>
              </a:r>
              <a:r>
                <a:rPr lang="en-US" sz="1800">
                  <a:solidFill>
                    <a:schemeClr val="lt1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 </a:t>
              </a:r>
              <a:r>
                <a:rPr b="1" lang="en-US" sz="1800">
                  <a:solidFill>
                    <a:schemeClr val="lt1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creible</a:t>
              </a:r>
              <a:r>
                <a:rPr lang="en-US" sz="1800">
                  <a:solidFill>
                    <a:schemeClr val="lt1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 (45,1) o </a:t>
              </a:r>
              <a:r>
                <a:rPr b="1" lang="en-US" sz="1800">
                  <a:solidFill>
                    <a:schemeClr val="lt1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creíble</a:t>
              </a:r>
              <a:r>
                <a:rPr lang="en-US" sz="1800">
                  <a:solidFill>
                    <a:schemeClr val="lt1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 (53,4) la información</a:t>
              </a:r>
              <a:endParaRPr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endParaRPr>
            </a:p>
          </p:txBody>
        </p:sp>
        <p:grpSp>
          <p:nvGrpSpPr>
            <p:cNvPr id="190" name="Google Shape;190;p17"/>
            <p:cNvGrpSpPr/>
            <p:nvPr/>
          </p:nvGrpSpPr>
          <p:grpSpPr>
            <a:xfrm>
              <a:off x="250993" y="3704825"/>
              <a:ext cx="1369465" cy="195600"/>
              <a:chOff x="250993" y="2722435"/>
              <a:chExt cx="1369465" cy="195600"/>
            </a:xfrm>
          </p:grpSpPr>
          <p:sp>
            <p:nvSpPr>
              <p:cNvPr id="191" name="Google Shape;191;p17"/>
              <p:cNvSpPr/>
              <p:nvPr/>
            </p:nvSpPr>
            <p:spPr>
              <a:xfrm>
                <a:off x="250993" y="2722435"/>
                <a:ext cx="205500" cy="1956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17"/>
              <p:cNvSpPr/>
              <p:nvPr/>
            </p:nvSpPr>
            <p:spPr>
              <a:xfrm>
                <a:off x="541984" y="2722435"/>
                <a:ext cx="205500" cy="1956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17"/>
              <p:cNvSpPr/>
              <p:nvPr/>
            </p:nvSpPr>
            <p:spPr>
              <a:xfrm>
                <a:off x="832975" y="2722435"/>
                <a:ext cx="205500" cy="1956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" name="Google Shape;194;p17"/>
              <p:cNvSpPr/>
              <p:nvPr/>
            </p:nvSpPr>
            <p:spPr>
              <a:xfrm>
                <a:off x="1414957" y="2722435"/>
                <a:ext cx="205500" cy="1956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" name="Google Shape;195;p17"/>
              <p:cNvSpPr/>
              <p:nvPr/>
            </p:nvSpPr>
            <p:spPr>
              <a:xfrm>
                <a:off x="1110157" y="2722435"/>
                <a:ext cx="205500" cy="1956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96" name="Google Shape;196;p17"/>
          <p:cNvGrpSpPr/>
          <p:nvPr/>
        </p:nvGrpSpPr>
        <p:grpSpPr>
          <a:xfrm>
            <a:off x="250993" y="4589265"/>
            <a:ext cx="5830782" cy="646500"/>
            <a:chOff x="250993" y="4469975"/>
            <a:chExt cx="5830782" cy="646500"/>
          </a:xfrm>
        </p:grpSpPr>
        <p:sp>
          <p:nvSpPr>
            <p:cNvPr id="197" name="Google Shape;197;p17"/>
            <p:cNvSpPr txBox="1"/>
            <p:nvPr/>
          </p:nvSpPr>
          <p:spPr>
            <a:xfrm>
              <a:off x="1804975" y="4469975"/>
              <a:ext cx="42768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67171"/>
                </a:buClr>
                <a:buSzPts val="1800"/>
                <a:buFont typeface="Open Sans"/>
                <a:buNone/>
              </a:pPr>
              <a:r>
                <a:rPr lang="en-US" sz="1800">
                  <a:solidFill>
                    <a:schemeClr val="lt1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98,5 % consideraba muy </a:t>
              </a:r>
              <a:r>
                <a:rPr lang="en-US" sz="1800">
                  <a:solidFill>
                    <a:schemeClr val="lt1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útil</a:t>
              </a:r>
              <a:r>
                <a:rPr lang="en-US" sz="1800">
                  <a:solidFill>
                    <a:schemeClr val="lt1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 (83,5) o </a:t>
              </a:r>
              <a:r>
                <a:rPr lang="en-US" sz="1800">
                  <a:solidFill>
                    <a:schemeClr val="lt1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útil </a:t>
              </a:r>
              <a:r>
                <a:rPr lang="en-US" sz="1800">
                  <a:solidFill>
                    <a:schemeClr val="lt1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(15) </a:t>
              </a:r>
              <a:r>
                <a:rPr b="1" lang="en-US" sz="1800">
                  <a:solidFill>
                    <a:schemeClr val="lt1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el rol del vocero institucional</a:t>
              </a:r>
              <a:endParaRPr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endParaRPr>
            </a:p>
          </p:txBody>
        </p:sp>
        <p:grpSp>
          <p:nvGrpSpPr>
            <p:cNvPr id="198" name="Google Shape;198;p17"/>
            <p:cNvGrpSpPr/>
            <p:nvPr/>
          </p:nvGrpSpPr>
          <p:grpSpPr>
            <a:xfrm>
              <a:off x="250993" y="4695425"/>
              <a:ext cx="1369465" cy="195600"/>
              <a:chOff x="250993" y="2722435"/>
              <a:chExt cx="1369465" cy="195600"/>
            </a:xfrm>
          </p:grpSpPr>
          <p:sp>
            <p:nvSpPr>
              <p:cNvPr id="199" name="Google Shape;199;p17"/>
              <p:cNvSpPr/>
              <p:nvPr/>
            </p:nvSpPr>
            <p:spPr>
              <a:xfrm>
                <a:off x="250993" y="2722435"/>
                <a:ext cx="205500" cy="1956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17"/>
              <p:cNvSpPr/>
              <p:nvPr/>
            </p:nvSpPr>
            <p:spPr>
              <a:xfrm>
                <a:off x="541984" y="2722435"/>
                <a:ext cx="205500" cy="1956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17"/>
              <p:cNvSpPr/>
              <p:nvPr/>
            </p:nvSpPr>
            <p:spPr>
              <a:xfrm>
                <a:off x="832975" y="2722435"/>
                <a:ext cx="205500" cy="1956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17"/>
              <p:cNvSpPr/>
              <p:nvPr/>
            </p:nvSpPr>
            <p:spPr>
              <a:xfrm>
                <a:off x="1414957" y="2722435"/>
                <a:ext cx="205500" cy="1956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" name="Google Shape;203;p17"/>
              <p:cNvSpPr/>
              <p:nvPr/>
            </p:nvSpPr>
            <p:spPr>
              <a:xfrm>
                <a:off x="1110157" y="2722435"/>
                <a:ext cx="205500" cy="1956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04" name="Google Shape;204;p17"/>
          <p:cNvGrpSpPr/>
          <p:nvPr/>
        </p:nvGrpSpPr>
        <p:grpSpPr>
          <a:xfrm>
            <a:off x="250993" y="5612975"/>
            <a:ext cx="5830782" cy="923400"/>
            <a:chOff x="250993" y="5612975"/>
            <a:chExt cx="5830782" cy="923400"/>
          </a:xfrm>
        </p:grpSpPr>
        <p:sp>
          <p:nvSpPr>
            <p:cNvPr id="205" name="Google Shape;205;p17"/>
            <p:cNvSpPr txBox="1"/>
            <p:nvPr/>
          </p:nvSpPr>
          <p:spPr>
            <a:xfrm>
              <a:off x="1804975" y="5612975"/>
              <a:ext cx="4276800" cy="92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67171"/>
                </a:buClr>
                <a:buSzPts val="1800"/>
                <a:buFont typeface="Open Sans"/>
                <a:buNone/>
              </a:pPr>
              <a:r>
                <a:rPr lang="en-US" sz="1800">
                  <a:solidFill>
                    <a:schemeClr val="lt1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93</a:t>
              </a:r>
              <a:r>
                <a:rPr lang="en-US" sz="1800">
                  <a:solidFill>
                    <a:schemeClr val="lt1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,3 % prefer</a:t>
              </a:r>
              <a:r>
                <a:rPr lang="en-US" sz="1800">
                  <a:solidFill>
                    <a:schemeClr val="lt1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ía el canal </a:t>
              </a:r>
              <a:r>
                <a:rPr b="1" lang="en-US" sz="1800">
                  <a:solidFill>
                    <a:schemeClr val="lt1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WhatsApp</a:t>
              </a:r>
              <a:r>
                <a:rPr lang="en-US" sz="1800">
                  <a:solidFill>
                    <a:schemeClr val="lt1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 para recibir información, videos, convocatorias etc. frente a otros canales</a:t>
              </a:r>
              <a:endParaRPr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endParaRPr>
            </a:p>
          </p:txBody>
        </p:sp>
        <p:grpSp>
          <p:nvGrpSpPr>
            <p:cNvPr id="206" name="Google Shape;206;p17"/>
            <p:cNvGrpSpPr/>
            <p:nvPr/>
          </p:nvGrpSpPr>
          <p:grpSpPr>
            <a:xfrm>
              <a:off x="250993" y="5838425"/>
              <a:ext cx="1369465" cy="195600"/>
              <a:chOff x="250993" y="2722435"/>
              <a:chExt cx="1369465" cy="195600"/>
            </a:xfrm>
          </p:grpSpPr>
          <p:sp>
            <p:nvSpPr>
              <p:cNvPr id="207" name="Google Shape;207;p17"/>
              <p:cNvSpPr/>
              <p:nvPr/>
            </p:nvSpPr>
            <p:spPr>
              <a:xfrm>
                <a:off x="250993" y="2722435"/>
                <a:ext cx="205500" cy="1956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" name="Google Shape;208;p17"/>
              <p:cNvSpPr/>
              <p:nvPr/>
            </p:nvSpPr>
            <p:spPr>
              <a:xfrm>
                <a:off x="541984" y="2722435"/>
                <a:ext cx="205500" cy="1956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" name="Google Shape;209;p17"/>
              <p:cNvSpPr/>
              <p:nvPr/>
            </p:nvSpPr>
            <p:spPr>
              <a:xfrm>
                <a:off x="832975" y="2722435"/>
                <a:ext cx="205500" cy="1956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17"/>
              <p:cNvSpPr/>
              <p:nvPr/>
            </p:nvSpPr>
            <p:spPr>
              <a:xfrm>
                <a:off x="1414957" y="2722435"/>
                <a:ext cx="205500" cy="1956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rgbClr val="A5A5A5"/>
              </a:solidFill>
              <a:ln cap="flat" cmpd="sng" w="19050">
                <a:solidFill>
                  <a:srgbClr val="89898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17"/>
              <p:cNvSpPr/>
              <p:nvPr/>
            </p:nvSpPr>
            <p:spPr>
              <a:xfrm>
                <a:off x="1110157" y="2722435"/>
                <a:ext cx="205500" cy="1956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12" name="Google Shape;212;p17"/>
          <p:cNvSpPr/>
          <p:nvPr/>
        </p:nvSpPr>
        <p:spPr>
          <a:xfrm>
            <a:off x="10466800" y="3634650"/>
            <a:ext cx="1076163" cy="962504"/>
          </a:xfrm>
          <a:custGeom>
            <a:rect b="b" l="l" r="r" t="t"/>
            <a:pathLst>
              <a:path extrusionOk="0" h="575488" w="575488">
                <a:moveTo>
                  <a:pt x="76281" y="220067"/>
                </a:moveTo>
                <a:lnTo>
                  <a:pt x="220067" y="220067"/>
                </a:lnTo>
                <a:lnTo>
                  <a:pt x="220067" y="76281"/>
                </a:lnTo>
                <a:lnTo>
                  <a:pt x="355421" y="76281"/>
                </a:lnTo>
                <a:lnTo>
                  <a:pt x="355421" y="220067"/>
                </a:lnTo>
                <a:lnTo>
                  <a:pt x="499207" y="220067"/>
                </a:lnTo>
                <a:lnTo>
                  <a:pt x="499207" y="355421"/>
                </a:lnTo>
                <a:lnTo>
                  <a:pt x="355421" y="355421"/>
                </a:lnTo>
                <a:lnTo>
                  <a:pt x="355421" y="499207"/>
                </a:lnTo>
                <a:lnTo>
                  <a:pt x="220067" y="499207"/>
                </a:lnTo>
                <a:lnTo>
                  <a:pt x="220067" y="355421"/>
                </a:lnTo>
                <a:lnTo>
                  <a:pt x="76281" y="355421"/>
                </a:lnTo>
                <a:close/>
              </a:path>
            </a:pathLst>
          </a:custGeom>
          <a:solidFill>
            <a:srgbClr val="EC378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7"/>
          <p:cNvSpPr/>
          <p:nvPr/>
        </p:nvSpPr>
        <p:spPr>
          <a:xfrm>
            <a:off x="8680997" y="5406928"/>
            <a:ext cx="419096" cy="431616"/>
          </a:xfrm>
          <a:custGeom>
            <a:rect b="b" l="l" r="r" t="t"/>
            <a:pathLst>
              <a:path extrusionOk="0" h="575488" w="556938">
                <a:moveTo>
                  <a:pt x="73822" y="222248"/>
                </a:moveTo>
                <a:lnTo>
                  <a:pt x="212973" y="222248"/>
                </a:lnTo>
                <a:lnTo>
                  <a:pt x="212973" y="76281"/>
                </a:lnTo>
                <a:lnTo>
                  <a:pt x="343965" y="76281"/>
                </a:lnTo>
                <a:lnTo>
                  <a:pt x="343965" y="222248"/>
                </a:lnTo>
                <a:lnTo>
                  <a:pt x="483116" y="222248"/>
                </a:lnTo>
                <a:lnTo>
                  <a:pt x="483116" y="353240"/>
                </a:lnTo>
                <a:lnTo>
                  <a:pt x="343965" y="353240"/>
                </a:lnTo>
                <a:lnTo>
                  <a:pt x="343965" y="499207"/>
                </a:lnTo>
                <a:lnTo>
                  <a:pt x="212973" y="499207"/>
                </a:lnTo>
                <a:lnTo>
                  <a:pt x="212973" y="353240"/>
                </a:lnTo>
                <a:lnTo>
                  <a:pt x="73822" y="35324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7"/>
          <p:cNvSpPr/>
          <p:nvPr/>
        </p:nvSpPr>
        <p:spPr>
          <a:xfrm>
            <a:off x="9453731" y="5189573"/>
            <a:ext cx="285431" cy="293499"/>
          </a:xfrm>
          <a:custGeom>
            <a:rect b="b" l="l" r="r" t="t"/>
            <a:pathLst>
              <a:path extrusionOk="0" h="575488" w="556938">
                <a:moveTo>
                  <a:pt x="73822" y="222248"/>
                </a:moveTo>
                <a:lnTo>
                  <a:pt x="212973" y="222248"/>
                </a:lnTo>
                <a:lnTo>
                  <a:pt x="212973" y="76281"/>
                </a:lnTo>
                <a:lnTo>
                  <a:pt x="343965" y="76281"/>
                </a:lnTo>
                <a:lnTo>
                  <a:pt x="343965" y="222248"/>
                </a:lnTo>
                <a:lnTo>
                  <a:pt x="483116" y="222248"/>
                </a:lnTo>
                <a:lnTo>
                  <a:pt x="483116" y="353240"/>
                </a:lnTo>
                <a:lnTo>
                  <a:pt x="343965" y="353240"/>
                </a:lnTo>
                <a:lnTo>
                  <a:pt x="343965" y="499207"/>
                </a:lnTo>
                <a:lnTo>
                  <a:pt x="212973" y="499207"/>
                </a:lnTo>
                <a:lnTo>
                  <a:pt x="212973" y="353240"/>
                </a:lnTo>
                <a:lnTo>
                  <a:pt x="73822" y="35324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7"/>
          <p:cNvSpPr/>
          <p:nvPr/>
        </p:nvSpPr>
        <p:spPr>
          <a:xfrm rot="-5400000">
            <a:off x="3877900" y="3560879"/>
            <a:ext cx="5835900" cy="77700"/>
          </a:xfrm>
          <a:prstGeom prst="roundRect">
            <a:avLst>
              <a:gd fmla="val 0" name="adj"/>
            </a:avLst>
          </a:prstGeom>
          <a:solidFill>
            <a:srgbClr val="EC378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7"/>
          <p:cNvSpPr txBox="1"/>
          <p:nvPr/>
        </p:nvSpPr>
        <p:spPr>
          <a:xfrm>
            <a:off x="8965800" y="3213600"/>
            <a:ext cx="25773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4EEA"/>
              </a:buClr>
              <a:buSzPts val="4400"/>
              <a:buFont typeface="Open Sans"/>
              <a:buNone/>
            </a:pPr>
            <a:r>
              <a:rPr lang="en-US" sz="22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133 encuestados</a:t>
            </a:r>
            <a:endParaRPr sz="1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4095"/>
        </a:solid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8"/>
          <p:cNvSpPr txBox="1"/>
          <p:nvPr/>
        </p:nvSpPr>
        <p:spPr>
          <a:xfrm>
            <a:off x="4343400" y="2377525"/>
            <a:ext cx="7563000" cy="4518000"/>
          </a:xfrm>
          <a:prstGeom prst="rect">
            <a:avLst/>
          </a:prstGeom>
          <a:solidFill>
            <a:srgbClr val="0194DB"/>
          </a:solidFill>
          <a:ln>
            <a:noFill/>
          </a:ln>
          <a:effectLst>
            <a:outerShdw blurRad="63500" dir="5400000" dist="50800">
              <a:srgbClr val="000000">
                <a:alpha val="4784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8"/>
          <p:cNvSpPr/>
          <p:nvPr/>
        </p:nvSpPr>
        <p:spPr>
          <a:xfrm>
            <a:off x="4754562" y="979487"/>
            <a:ext cx="576927" cy="589586"/>
          </a:xfrm>
          <a:custGeom>
            <a:rect b="b" l="l" r="r" t="t"/>
            <a:pathLst>
              <a:path extrusionOk="0" h="589586" w="575488">
                <a:moveTo>
                  <a:pt x="76281" y="227116"/>
                </a:moveTo>
                <a:lnTo>
                  <a:pt x="220067" y="227116"/>
                </a:lnTo>
                <a:lnTo>
                  <a:pt x="220067" y="78150"/>
                </a:lnTo>
                <a:lnTo>
                  <a:pt x="355421" y="78150"/>
                </a:lnTo>
                <a:lnTo>
                  <a:pt x="355421" y="227116"/>
                </a:lnTo>
                <a:lnTo>
                  <a:pt x="499207" y="227116"/>
                </a:lnTo>
                <a:lnTo>
                  <a:pt x="499207" y="362470"/>
                </a:lnTo>
                <a:lnTo>
                  <a:pt x="355421" y="362470"/>
                </a:lnTo>
                <a:lnTo>
                  <a:pt x="355421" y="511436"/>
                </a:lnTo>
                <a:lnTo>
                  <a:pt x="220067" y="511436"/>
                </a:lnTo>
                <a:lnTo>
                  <a:pt x="220067" y="362470"/>
                </a:lnTo>
                <a:lnTo>
                  <a:pt x="76281" y="362470"/>
                </a:lnTo>
                <a:close/>
              </a:path>
            </a:pathLst>
          </a:custGeom>
          <a:solidFill>
            <a:srgbClr val="274E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18"/>
          <p:cNvSpPr txBox="1"/>
          <p:nvPr/>
        </p:nvSpPr>
        <p:spPr>
          <a:xfrm>
            <a:off x="4900612" y="2500199"/>
            <a:ext cx="5834100" cy="40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556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Encode Sans"/>
              <a:buChar char="●"/>
            </a:pPr>
            <a:r>
              <a:rPr lang="en-US" sz="20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Aumentar frecuencia de envíos</a:t>
            </a:r>
            <a:endParaRPr sz="20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-3556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Encode Sans"/>
              <a:buChar char="●"/>
            </a:pPr>
            <a:r>
              <a:rPr lang="en-US" sz="20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Mejorar videos</a:t>
            </a:r>
            <a:endParaRPr sz="20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-3556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Encode Sans"/>
              <a:buChar char="●"/>
            </a:pPr>
            <a:r>
              <a:rPr lang="en-US" sz="20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Fortalecer el rol de vocero</a:t>
            </a:r>
            <a:endParaRPr sz="20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-3556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Encode Sans"/>
              <a:buChar char="●"/>
            </a:pPr>
            <a:r>
              <a:rPr lang="en-US" sz="20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Facilitar accesos</a:t>
            </a:r>
            <a:endParaRPr sz="20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-3556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Encode Sans"/>
              <a:buChar char="●"/>
            </a:pPr>
            <a:r>
              <a:rPr lang="en-US" sz="20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Generar más ruedas de prensa</a:t>
            </a:r>
            <a:endParaRPr sz="20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-3556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Encode Sans"/>
              <a:buChar char="●"/>
            </a:pPr>
            <a:r>
              <a:rPr lang="en-US" sz="20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Ofrecer exclusivas</a:t>
            </a:r>
            <a:endParaRPr sz="20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-3556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Encode Sans"/>
              <a:buChar char="●"/>
            </a:pPr>
            <a:r>
              <a:rPr lang="en-US" sz="20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Espacios para notas</a:t>
            </a:r>
            <a:endParaRPr sz="20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-3556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Encode Sans"/>
              <a:buChar char="●"/>
            </a:pPr>
            <a:r>
              <a:rPr lang="en-US" sz="20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Notas por video llamadas</a:t>
            </a:r>
            <a:endParaRPr sz="20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-3556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Encode Sans"/>
              <a:buChar char="●"/>
            </a:pPr>
            <a:r>
              <a:rPr lang="en-US" sz="20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Canal telegram</a:t>
            </a:r>
            <a:endParaRPr sz="20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224" name="Google Shape;224;p18"/>
          <p:cNvSpPr/>
          <p:nvPr/>
        </p:nvSpPr>
        <p:spPr>
          <a:xfrm>
            <a:off x="5226050" y="1689100"/>
            <a:ext cx="1357200" cy="45900"/>
          </a:xfrm>
          <a:prstGeom prst="roundRect">
            <a:avLst>
              <a:gd fmla="val 16667" name="adj"/>
            </a:avLst>
          </a:prstGeom>
          <a:solidFill>
            <a:srgbClr val="274E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5" name="Google Shape;22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350" y="422875"/>
            <a:ext cx="1193501" cy="694325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18"/>
          <p:cNvSpPr/>
          <p:nvPr/>
        </p:nvSpPr>
        <p:spPr>
          <a:xfrm>
            <a:off x="7297737" y="636587"/>
            <a:ext cx="574049" cy="574049"/>
          </a:xfrm>
          <a:custGeom>
            <a:rect b="b" l="l" r="r" t="t"/>
            <a:pathLst>
              <a:path extrusionOk="0" h="575488" w="575488">
                <a:moveTo>
                  <a:pt x="76281" y="220067"/>
                </a:moveTo>
                <a:lnTo>
                  <a:pt x="220067" y="220067"/>
                </a:lnTo>
                <a:lnTo>
                  <a:pt x="220067" y="76281"/>
                </a:lnTo>
                <a:lnTo>
                  <a:pt x="355421" y="76281"/>
                </a:lnTo>
                <a:lnTo>
                  <a:pt x="355421" y="220067"/>
                </a:lnTo>
                <a:lnTo>
                  <a:pt x="499207" y="220067"/>
                </a:lnTo>
                <a:lnTo>
                  <a:pt x="499207" y="355421"/>
                </a:lnTo>
                <a:lnTo>
                  <a:pt x="355421" y="355421"/>
                </a:lnTo>
                <a:lnTo>
                  <a:pt x="355421" y="499207"/>
                </a:lnTo>
                <a:lnTo>
                  <a:pt x="220067" y="499207"/>
                </a:lnTo>
                <a:lnTo>
                  <a:pt x="220067" y="355421"/>
                </a:lnTo>
                <a:lnTo>
                  <a:pt x="76281" y="35542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8"/>
          <p:cNvSpPr txBox="1"/>
          <p:nvPr/>
        </p:nvSpPr>
        <p:spPr>
          <a:xfrm>
            <a:off x="1001450" y="1280675"/>
            <a:ext cx="31485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171"/>
              </a:buClr>
              <a:buSzPts val="3200"/>
              <a:buFont typeface="Open Sans"/>
              <a:buNone/>
            </a:pPr>
            <a:r>
              <a:rPr b="1" lang="en-US" sz="41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4to</a:t>
            </a:r>
            <a:r>
              <a:rPr b="1" lang="en-US" sz="41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 PASO</a:t>
            </a:r>
            <a:endParaRPr b="1" sz="43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228" name="Google Shape;228;p18"/>
          <p:cNvSpPr/>
          <p:nvPr/>
        </p:nvSpPr>
        <p:spPr>
          <a:xfrm>
            <a:off x="268787" y="2257750"/>
            <a:ext cx="1252500" cy="79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8"/>
          <p:cNvSpPr txBox="1"/>
          <p:nvPr/>
        </p:nvSpPr>
        <p:spPr>
          <a:xfrm>
            <a:off x="487350" y="2751375"/>
            <a:ext cx="31485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4EEA"/>
              </a:buClr>
              <a:buSzPts val="3200"/>
              <a:buFont typeface="Open Sans"/>
              <a:buNone/>
            </a:pPr>
            <a:r>
              <a:rPr lang="en-US" sz="3200">
                <a:solidFill>
                  <a:schemeClr val="lt1"/>
                </a:solidFill>
                <a:latin typeface="Encode Sans Medium"/>
                <a:ea typeface="Encode Sans Medium"/>
                <a:cs typeface="Encode Sans Medium"/>
                <a:sym typeface="Encode Sans Medium"/>
              </a:rPr>
              <a:t>Planificar e </a:t>
            </a:r>
            <a:endParaRPr sz="3200">
              <a:solidFill>
                <a:schemeClr val="lt1"/>
              </a:solidFill>
              <a:latin typeface="Encode Sans Medium"/>
              <a:ea typeface="Encode Sans Medium"/>
              <a:cs typeface="Encode Sans Medium"/>
              <a:sym typeface="Encode Sans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4EEA"/>
              </a:buClr>
              <a:buSzPts val="3200"/>
              <a:buFont typeface="Open Sans"/>
              <a:buNone/>
            </a:pPr>
            <a:r>
              <a:rPr lang="en-US" sz="3200">
                <a:solidFill>
                  <a:schemeClr val="lt1"/>
                </a:solidFill>
                <a:latin typeface="Encode Sans Medium"/>
                <a:ea typeface="Encode Sans Medium"/>
                <a:cs typeface="Encode Sans Medium"/>
                <a:sym typeface="Encode Sans Medium"/>
              </a:rPr>
              <a:t>implementar</a:t>
            </a:r>
            <a:endParaRPr>
              <a:solidFill>
                <a:schemeClr val="lt1"/>
              </a:solidFill>
              <a:latin typeface="Encode Sans Medium"/>
              <a:ea typeface="Encode Sans Medium"/>
              <a:cs typeface="Encode Sans Medium"/>
              <a:sym typeface="Encode Sans Medium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00"/>
                                        <p:tgtEl>
                                          <p:spTgt spid="2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00"/>
                                        <p:tgtEl>
                                          <p:spTgt spid="2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00"/>
                                        <p:tgtEl>
                                          <p:spTgt spid="22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00"/>
                                        <p:tgtEl>
                                          <p:spTgt spid="22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00"/>
                                        <p:tgtEl>
                                          <p:spTgt spid="22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00"/>
                                        <p:tgtEl>
                                          <p:spTgt spid="22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00"/>
                                        <p:tgtEl>
                                          <p:spTgt spid="22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00"/>
                                        <p:tgtEl>
                                          <p:spTgt spid="22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00"/>
                                        <p:tgtEl>
                                          <p:spTgt spid="22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4095"/>
        </a:solid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9"/>
          <p:cNvSpPr/>
          <p:nvPr/>
        </p:nvSpPr>
        <p:spPr>
          <a:xfrm>
            <a:off x="4276251" y="148225"/>
            <a:ext cx="867548" cy="887690"/>
          </a:xfrm>
          <a:custGeom>
            <a:rect b="b" l="l" r="r" t="t"/>
            <a:pathLst>
              <a:path extrusionOk="0" h="575488" w="575488">
                <a:moveTo>
                  <a:pt x="76281" y="220067"/>
                </a:moveTo>
                <a:lnTo>
                  <a:pt x="220067" y="220067"/>
                </a:lnTo>
                <a:lnTo>
                  <a:pt x="220067" y="76281"/>
                </a:lnTo>
                <a:lnTo>
                  <a:pt x="355421" y="76281"/>
                </a:lnTo>
                <a:lnTo>
                  <a:pt x="355421" y="220067"/>
                </a:lnTo>
                <a:lnTo>
                  <a:pt x="499207" y="220067"/>
                </a:lnTo>
                <a:lnTo>
                  <a:pt x="499207" y="355421"/>
                </a:lnTo>
                <a:lnTo>
                  <a:pt x="355421" y="355421"/>
                </a:lnTo>
                <a:lnTo>
                  <a:pt x="355421" y="499207"/>
                </a:lnTo>
                <a:lnTo>
                  <a:pt x="220067" y="499207"/>
                </a:lnTo>
                <a:lnTo>
                  <a:pt x="220067" y="355421"/>
                </a:lnTo>
                <a:lnTo>
                  <a:pt x="76281" y="355421"/>
                </a:lnTo>
                <a:close/>
              </a:path>
            </a:pathLst>
          </a:custGeom>
          <a:solidFill>
            <a:srgbClr val="EC378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9"/>
          <p:cNvSpPr txBox="1"/>
          <p:nvPr/>
        </p:nvSpPr>
        <p:spPr>
          <a:xfrm>
            <a:off x="5253024" y="792150"/>
            <a:ext cx="4744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4EEA"/>
              </a:buClr>
              <a:buSzPts val="3600"/>
              <a:buFont typeface="Open Sans"/>
              <a:buNone/>
            </a:pPr>
            <a:r>
              <a:rPr b="1" lang="en-US" sz="36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5t</a:t>
            </a:r>
            <a:r>
              <a:rPr b="1" lang="en-US" sz="36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o Paso</a:t>
            </a:r>
            <a:endParaRPr b="1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236" name="Google Shape;236;p19"/>
          <p:cNvSpPr/>
          <p:nvPr/>
        </p:nvSpPr>
        <p:spPr>
          <a:xfrm>
            <a:off x="10438037" y="6602837"/>
            <a:ext cx="1357200" cy="58800"/>
          </a:xfrm>
          <a:prstGeom prst="roundRect">
            <a:avLst>
              <a:gd fmla="val 16667" name="adj"/>
            </a:avLst>
          </a:prstGeom>
          <a:solidFill>
            <a:srgbClr val="EC378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19"/>
          <p:cNvSpPr txBox="1"/>
          <p:nvPr/>
        </p:nvSpPr>
        <p:spPr>
          <a:xfrm>
            <a:off x="6096002" y="1501300"/>
            <a:ext cx="5154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171"/>
              </a:buClr>
              <a:buSzPts val="1100"/>
              <a:buFont typeface="Open Sans"/>
              <a:buNone/>
            </a:pPr>
            <a:r>
              <a:rPr lang="en-US" sz="18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Medir impacto</a:t>
            </a:r>
            <a:endParaRPr sz="21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800" u="none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238" name="Google Shape;23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66800" y="422875"/>
            <a:ext cx="1193501" cy="69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9" title="Gráfic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26625" y="2300200"/>
            <a:ext cx="5612974" cy="3674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9" title="Gráfico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7250" y="193125"/>
            <a:ext cx="3862224" cy="299104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1" name="Google Shape;241;p19"/>
          <p:cNvGrpSpPr/>
          <p:nvPr/>
        </p:nvGrpSpPr>
        <p:grpSpPr>
          <a:xfrm>
            <a:off x="3406425" y="1415625"/>
            <a:ext cx="2107300" cy="1213800"/>
            <a:chOff x="4167025" y="2822100"/>
            <a:chExt cx="2107300" cy="1213800"/>
          </a:xfrm>
        </p:grpSpPr>
        <p:sp>
          <p:nvSpPr>
            <p:cNvPr id="242" name="Google Shape;242;p19"/>
            <p:cNvSpPr txBox="1"/>
            <p:nvPr/>
          </p:nvSpPr>
          <p:spPr>
            <a:xfrm>
              <a:off x="4167025" y="2822100"/>
              <a:ext cx="2107200" cy="12138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19"/>
            <p:cNvSpPr txBox="1"/>
            <p:nvPr/>
          </p:nvSpPr>
          <p:spPr>
            <a:xfrm>
              <a:off x="4288925" y="2822100"/>
              <a:ext cx="1985400" cy="76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74EEA"/>
                </a:buClr>
                <a:buSzPts val="4400"/>
                <a:buFont typeface="Open Sans"/>
                <a:buNone/>
              </a:pPr>
              <a:r>
                <a:rPr lang="en-US" sz="4400">
                  <a:solidFill>
                    <a:srgbClr val="274EEA"/>
                  </a:solidFill>
                  <a:latin typeface="Encode Sans ExtraBold"/>
                  <a:ea typeface="Encode Sans ExtraBold"/>
                  <a:cs typeface="Encode Sans ExtraBold"/>
                  <a:sym typeface="Encode Sans ExtraBold"/>
                </a:rPr>
                <a:t>96,1</a:t>
              </a:r>
              <a:r>
                <a:rPr lang="en-US" sz="4400">
                  <a:solidFill>
                    <a:srgbClr val="274EEA"/>
                  </a:solidFill>
                  <a:latin typeface="Encode Sans ExtraBold"/>
                  <a:ea typeface="Encode Sans ExtraBold"/>
                  <a:cs typeface="Encode Sans ExtraBold"/>
                  <a:sym typeface="Encode Sans ExtraBold"/>
                </a:rPr>
                <a:t>% </a:t>
              </a:r>
              <a:endParaRPr>
                <a:latin typeface="Encode Sans ExtraBold"/>
                <a:ea typeface="Encode Sans ExtraBold"/>
                <a:cs typeface="Encode Sans ExtraBold"/>
                <a:sym typeface="Encode Sans ExtraBold"/>
              </a:endParaRPr>
            </a:p>
          </p:txBody>
        </p:sp>
        <p:sp>
          <p:nvSpPr>
            <p:cNvPr id="244" name="Google Shape;244;p19"/>
            <p:cNvSpPr txBox="1"/>
            <p:nvPr/>
          </p:nvSpPr>
          <p:spPr>
            <a:xfrm>
              <a:off x="4167025" y="3512650"/>
              <a:ext cx="20100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74EEA"/>
                </a:buClr>
                <a:buSzPts val="2800"/>
                <a:buFont typeface="Open Sans"/>
                <a:buNone/>
              </a:pPr>
              <a:r>
                <a:rPr lang="en-US" sz="2800">
                  <a:solidFill>
                    <a:srgbClr val="274EEA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Proactivas</a:t>
              </a:r>
              <a:endParaRPr>
                <a:latin typeface="Encode Sans"/>
                <a:ea typeface="Encode Sans"/>
                <a:cs typeface="Encode Sans"/>
                <a:sym typeface="Encode Sans"/>
              </a:endParaRPr>
            </a:p>
          </p:txBody>
        </p:sp>
      </p:grpSp>
      <p:pic>
        <p:nvPicPr>
          <p:cNvPr id="245" name="Google Shape;245;p19" title="Gráfico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4575" y="3535800"/>
            <a:ext cx="4123851" cy="31936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6" name="Google Shape;246;p19"/>
          <p:cNvGrpSpPr/>
          <p:nvPr/>
        </p:nvGrpSpPr>
        <p:grpSpPr>
          <a:xfrm>
            <a:off x="3938425" y="4745625"/>
            <a:ext cx="2317300" cy="1213800"/>
            <a:chOff x="4167025" y="2822100"/>
            <a:chExt cx="2317300" cy="1213800"/>
          </a:xfrm>
        </p:grpSpPr>
        <p:sp>
          <p:nvSpPr>
            <p:cNvPr id="247" name="Google Shape;247;p19"/>
            <p:cNvSpPr txBox="1"/>
            <p:nvPr/>
          </p:nvSpPr>
          <p:spPr>
            <a:xfrm>
              <a:off x="4167025" y="2822100"/>
              <a:ext cx="2107200" cy="12138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19"/>
            <p:cNvSpPr txBox="1"/>
            <p:nvPr/>
          </p:nvSpPr>
          <p:spPr>
            <a:xfrm>
              <a:off x="4288925" y="2822100"/>
              <a:ext cx="2195400" cy="76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74EEA"/>
                </a:buClr>
                <a:buSzPts val="4400"/>
                <a:buFont typeface="Open Sans"/>
                <a:buNone/>
              </a:pPr>
              <a:r>
                <a:rPr lang="en-US" sz="4400">
                  <a:solidFill>
                    <a:srgbClr val="274EEA"/>
                  </a:solidFill>
                  <a:latin typeface="Encode Sans ExtraBold"/>
                  <a:ea typeface="Encode Sans ExtraBold"/>
                  <a:cs typeface="Encode Sans ExtraBold"/>
                  <a:sym typeface="Encode Sans ExtraBold"/>
                </a:rPr>
                <a:t>96,8</a:t>
              </a:r>
              <a:r>
                <a:rPr lang="en-US" sz="4400">
                  <a:solidFill>
                    <a:srgbClr val="274EEA"/>
                  </a:solidFill>
                  <a:latin typeface="Encode Sans ExtraBold"/>
                  <a:ea typeface="Encode Sans ExtraBold"/>
                  <a:cs typeface="Encode Sans ExtraBold"/>
                  <a:sym typeface="Encode Sans ExtraBold"/>
                </a:rPr>
                <a:t>% </a:t>
              </a:r>
              <a:endParaRPr>
                <a:latin typeface="Encode Sans ExtraBold"/>
                <a:ea typeface="Encode Sans ExtraBold"/>
                <a:cs typeface="Encode Sans ExtraBold"/>
                <a:sym typeface="Encode Sans ExtraBold"/>
              </a:endParaRPr>
            </a:p>
          </p:txBody>
        </p:sp>
        <p:sp>
          <p:nvSpPr>
            <p:cNvPr id="249" name="Google Shape;249;p19"/>
            <p:cNvSpPr txBox="1"/>
            <p:nvPr/>
          </p:nvSpPr>
          <p:spPr>
            <a:xfrm>
              <a:off x="4167025" y="3512650"/>
              <a:ext cx="20100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74EEA"/>
                </a:buClr>
                <a:buSzPts val="2800"/>
                <a:buFont typeface="Open Sans"/>
                <a:buNone/>
              </a:pPr>
              <a:r>
                <a:rPr lang="en-US" sz="2800">
                  <a:solidFill>
                    <a:srgbClr val="274EEA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Positivas</a:t>
              </a:r>
              <a:endParaRPr>
                <a:latin typeface="Encode Sans"/>
                <a:ea typeface="Encode Sans"/>
                <a:cs typeface="Encode Sans"/>
                <a:sym typeface="Encode Sans"/>
              </a:endParaRPr>
            </a:p>
          </p:txBody>
        </p:sp>
      </p:grpSp>
      <p:sp>
        <p:nvSpPr>
          <p:cNvPr id="250" name="Google Shape;250;p19"/>
          <p:cNvSpPr txBox="1"/>
          <p:nvPr/>
        </p:nvSpPr>
        <p:spPr>
          <a:xfrm>
            <a:off x="8971100" y="1299400"/>
            <a:ext cx="1287600" cy="848400"/>
          </a:xfrm>
          <a:prstGeom prst="rect">
            <a:avLst/>
          </a:prstGeom>
          <a:solidFill>
            <a:srgbClr val="0194DB"/>
          </a:solidFill>
          <a:ln>
            <a:noFill/>
          </a:ln>
          <a:effectLst>
            <a:outerShdw blurRad="63500" dir="5400000" dist="50800">
              <a:srgbClr val="000000">
                <a:alpha val="4784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5296</a:t>
            </a:r>
            <a:endParaRPr b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noticias </a:t>
            </a:r>
            <a:endParaRPr b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auditadas</a:t>
            </a:r>
            <a:endParaRPr b="1" i="0" sz="18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4095"/>
        </a:solidFill>
      </p:bgPr>
    </p:bg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0"/>
          <p:cNvSpPr txBox="1"/>
          <p:nvPr/>
        </p:nvSpPr>
        <p:spPr>
          <a:xfrm>
            <a:off x="0" y="0"/>
            <a:ext cx="3844500" cy="6858000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63500" dir="5400000" dist="50800">
              <a:srgbClr val="000000">
                <a:alpha val="1569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6" name="Google Shape;25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350" y="422875"/>
            <a:ext cx="1193501" cy="694325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20"/>
          <p:cNvSpPr/>
          <p:nvPr/>
        </p:nvSpPr>
        <p:spPr>
          <a:xfrm>
            <a:off x="606562" y="3788387"/>
            <a:ext cx="576927" cy="589586"/>
          </a:xfrm>
          <a:custGeom>
            <a:rect b="b" l="l" r="r" t="t"/>
            <a:pathLst>
              <a:path extrusionOk="0" h="589586" w="575488">
                <a:moveTo>
                  <a:pt x="76281" y="227116"/>
                </a:moveTo>
                <a:lnTo>
                  <a:pt x="220067" y="227116"/>
                </a:lnTo>
                <a:lnTo>
                  <a:pt x="220067" y="78150"/>
                </a:lnTo>
                <a:lnTo>
                  <a:pt x="355421" y="78150"/>
                </a:lnTo>
                <a:lnTo>
                  <a:pt x="355421" y="227116"/>
                </a:lnTo>
                <a:lnTo>
                  <a:pt x="499207" y="227116"/>
                </a:lnTo>
                <a:lnTo>
                  <a:pt x="499207" y="362470"/>
                </a:lnTo>
                <a:lnTo>
                  <a:pt x="355421" y="362470"/>
                </a:lnTo>
                <a:lnTo>
                  <a:pt x="355421" y="511436"/>
                </a:lnTo>
                <a:lnTo>
                  <a:pt x="220067" y="511436"/>
                </a:lnTo>
                <a:lnTo>
                  <a:pt x="220067" y="362470"/>
                </a:lnTo>
                <a:lnTo>
                  <a:pt x="76281" y="362470"/>
                </a:lnTo>
                <a:close/>
              </a:path>
            </a:pathLst>
          </a:custGeom>
          <a:solidFill>
            <a:srgbClr val="274E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20"/>
          <p:cNvSpPr/>
          <p:nvPr/>
        </p:nvSpPr>
        <p:spPr>
          <a:xfrm>
            <a:off x="2313675" y="3644250"/>
            <a:ext cx="1357200" cy="45900"/>
          </a:xfrm>
          <a:prstGeom prst="roundRect">
            <a:avLst>
              <a:gd fmla="val 16667" name="adj"/>
            </a:avLst>
          </a:prstGeom>
          <a:solidFill>
            <a:srgbClr val="274E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20"/>
          <p:cNvSpPr/>
          <p:nvPr/>
        </p:nvSpPr>
        <p:spPr>
          <a:xfrm>
            <a:off x="846137" y="1335087"/>
            <a:ext cx="574049" cy="574049"/>
          </a:xfrm>
          <a:custGeom>
            <a:rect b="b" l="l" r="r" t="t"/>
            <a:pathLst>
              <a:path extrusionOk="0" h="575488" w="575488">
                <a:moveTo>
                  <a:pt x="76281" y="220067"/>
                </a:moveTo>
                <a:lnTo>
                  <a:pt x="220067" y="220067"/>
                </a:lnTo>
                <a:lnTo>
                  <a:pt x="220067" y="76281"/>
                </a:lnTo>
                <a:lnTo>
                  <a:pt x="355421" y="76281"/>
                </a:lnTo>
                <a:lnTo>
                  <a:pt x="355421" y="220067"/>
                </a:lnTo>
                <a:lnTo>
                  <a:pt x="499207" y="220067"/>
                </a:lnTo>
                <a:lnTo>
                  <a:pt x="499207" y="355421"/>
                </a:lnTo>
                <a:lnTo>
                  <a:pt x="355421" y="355421"/>
                </a:lnTo>
                <a:lnTo>
                  <a:pt x="355421" y="499207"/>
                </a:lnTo>
                <a:lnTo>
                  <a:pt x="220067" y="499207"/>
                </a:lnTo>
                <a:lnTo>
                  <a:pt x="220067" y="355421"/>
                </a:lnTo>
                <a:lnTo>
                  <a:pt x="76281" y="35542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20"/>
          <p:cNvSpPr txBox="1"/>
          <p:nvPr/>
        </p:nvSpPr>
        <p:spPr>
          <a:xfrm>
            <a:off x="307550" y="1981438"/>
            <a:ext cx="31485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171"/>
              </a:buClr>
              <a:buSzPts val="3200"/>
              <a:buFont typeface="Open Sans"/>
              <a:buNone/>
            </a:pPr>
            <a:r>
              <a:rPr b="1" lang="en-US" sz="32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EL IMPACTO</a:t>
            </a:r>
            <a:endParaRPr b="1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261" name="Google Shape;261;p20"/>
          <p:cNvSpPr/>
          <p:nvPr/>
        </p:nvSpPr>
        <p:spPr>
          <a:xfrm>
            <a:off x="40187" y="2638750"/>
            <a:ext cx="1252500" cy="79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20"/>
          <p:cNvSpPr txBox="1"/>
          <p:nvPr/>
        </p:nvSpPr>
        <p:spPr>
          <a:xfrm>
            <a:off x="673025" y="2812850"/>
            <a:ext cx="32535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4EEA"/>
              </a:buClr>
              <a:buSzPts val="3200"/>
              <a:buFont typeface="Open Sans"/>
              <a:buNone/>
            </a:pPr>
            <a:r>
              <a:rPr lang="en-US" sz="3200">
                <a:solidFill>
                  <a:schemeClr val="lt1"/>
                </a:solidFill>
                <a:latin typeface="Encode Sans Medium"/>
                <a:ea typeface="Encode Sans Medium"/>
                <a:cs typeface="Encode Sans Medium"/>
                <a:sym typeface="Encode Sans Medium"/>
              </a:rPr>
              <a:t>en las personas</a:t>
            </a:r>
            <a:endParaRPr>
              <a:solidFill>
                <a:schemeClr val="lt1"/>
              </a:solidFill>
              <a:latin typeface="Encode Sans Medium"/>
              <a:ea typeface="Encode Sans Medium"/>
              <a:cs typeface="Encode Sans Medium"/>
              <a:sym typeface="Encode Sans Medium"/>
            </a:endParaRPr>
          </a:p>
        </p:txBody>
      </p:sp>
      <p:sp>
        <p:nvSpPr>
          <p:cNvPr id="263" name="Google Shape;263;p20"/>
          <p:cNvSpPr/>
          <p:nvPr/>
        </p:nvSpPr>
        <p:spPr>
          <a:xfrm>
            <a:off x="6654775" y="1989275"/>
            <a:ext cx="3070800" cy="2855100"/>
          </a:xfrm>
          <a:prstGeom prst="flowChartConnector">
            <a:avLst/>
          </a:prstGeom>
          <a:noFill/>
          <a:ln cap="flat" cmpd="sng" w="228600">
            <a:solidFill>
              <a:srgbClr val="51CDC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20"/>
          <p:cNvSpPr txBox="1"/>
          <p:nvPr/>
        </p:nvSpPr>
        <p:spPr>
          <a:xfrm>
            <a:off x="9668774" y="2928450"/>
            <a:ext cx="23682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lt2"/>
                </a:solidFill>
                <a:latin typeface="Lexend ExtraBold"/>
                <a:ea typeface="Lexend ExtraBold"/>
                <a:cs typeface="Lexend ExtraBold"/>
                <a:sym typeface="Lexend ExtraBold"/>
              </a:rPr>
              <a:t>Contar lo que hacemos bien</a:t>
            </a:r>
            <a:endParaRPr sz="100">
              <a:solidFill>
                <a:schemeClr val="lt2"/>
              </a:solidFill>
              <a:latin typeface="Lexend ExtraBold"/>
              <a:ea typeface="Lexend ExtraBold"/>
              <a:cs typeface="Lexend ExtraBold"/>
              <a:sym typeface="Lexend ExtraBold"/>
            </a:endParaRPr>
          </a:p>
        </p:txBody>
      </p:sp>
      <p:sp>
        <p:nvSpPr>
          <p:cNvPr id="265" name="Google Shape;265;p20"/>
          <p:cNvSpPr txBox="1"/>
          <p:nvPr/>
        </p:nvSpPr>
        <p:spPr>
          <a:xfrm>
            <a:off x="7104012" y="5439700"/>
            <a:ext cx="27726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lt2"/>
                </a:solidFill>
                <a:latin typeface="Lexend ExtraBold"/>
                <a:ea typeface="Lexend ExtraBold"/>
                <a:cs typeface="Lexend ExtraBold"/>
                <a:sym typeface="Lexend ExtraBold"/>
              </a:rPr>
              <a:t>Explicar y corregir lo que hacemos mal</a:t>
            </a:r>
            <a:endParaRPr sz="100">
              <a:solidFill>
                <a:schemeClr val="lt2"/>
              </a:solidFill>
              <a:latin typeface="Lexend ExtraBold"/>
              <a:ea typeface="Lexend ExtraBold"/>
              <a:cs typeface="Lexend ExtraBold"/>
              <a:sym typeface="Lexend ExtraBold"/>
            </a:endParaRPr>
          </a:p>
        </p:txBody>
      </p:sp>
      <p:sp>
        <p:nvSpPr>
          <p:cNvPr id="266" name="Google Shape;266;p20"/>
          <p:cNvSpPr txBox="1"/>
          <p:nvPr/>
        </p:nvSpPr>
        <p:spPr>
          <a:xfrm>
            <a:off x="4050350" y="2851800"/>
            <a:ext cx="24453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lt2"/>
                </a:solidFill>
                <a:latin typeface="Lexend ExtraBold"/>
                <a:ea typeface="Lexend ExtraBold"/>
                <a:cs typeface="Lexend ExtraBold"/>
                <a:sym typeface="Lexend ExtraBold"/>
              </a:rPr>
              <a:t>Poner en valor el trabajo del equipo de salud</a:t>
            </a:r>
            <a:endParaRPr sz="100">
              <a:solidFill>
                <a:schemeClr val="lt2"/>
              </a:solidFill>
              <a:latin typeface="Lexend ExtraBold"/>
              <a:ea typeface="Lexend ExtraBold"/>
              <a:cs typeface="Lexend ExtraBold"/>
              <a:sym typeface="Lexend ExtraBold"/>
            </a:endParaRPr>
          </a:p>
        </p:txBody>
      </p:sp>
      <p:sp>
        <p:nvSpPr>
          <p:cNvPr id="267" name="Google Shape;267;p20"/>
          <p:cNvSpPr txBox="1"/>
          <p:nvPr/>
        </p:nvSpPr>
        <p:spPr>
          <a:xfrm>
            <a:off x="6719900" y="110050"/>
            <a:ext cx="30057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2"/>
                </a:solidFill>
                <a:latin typeface="Lexend ExtraBold"/>
                <a:ea typeface="Lexend ExtraBold"/>
                <a:cs typeface="Lexend ExtraBold"/>
                <a:sym typeface="Lexend ExtraBold"/>
              </a:rPr>
              <a:t>Promover hábitos saludables para mejorar indicadores de salud</a:t>
            </a:r>
            <a:endParaRPr sz="100">
              <a:solidFill>
                <a:schemeClr val="lt2"/>
              </a:solidFill>
              <a:latin typeface="Lexend ExtraBold"/>
              <a:ea typeface="Lexend ExtraBold"/>
              <a:cs typeface="Lexend ExtraBold"/>
              <a:sym typeface="Lexend ExtraBold"/>
            </a:endParaRPr>
          </a:p>
        </p:txBody>
      </p:sp>
      <p:sp>
        <p:nvSpPr>
          <p:cNvPr id="268" name="Google Shape;268;p20"/>
          <p:cNvSpPr txBox="1"/>
          <p:nvPr/>
        </p:nvSpPr>
        <p:spPr>
          <a:xfrm>
            <a:off x="6918475" y="2955125"/>
            <a:ext cx="2543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CONFIANZA</a:t>
            </a:r>
            <a:endParaRPr b="1" sz="24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INSTITUCIONAL</a:t>
            </a:r>
            <a:endParaRPr b="1" sz="24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69" name="Google Shape;269;p20"/>
          <p:cNvSpPr txBox="1"/>
          <p:nvPr/>
        </p:nvSpPr>
        <p:spPr>
          <a:xfrm>
            <a:off x="9502810" y="1423177"/>
            <a:ext cx="2368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En una comunidad </a:t>
            </a:r>
            <a:endParaRPr i="1" sz="1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+ saludable</a:t>
            </a:r>
            <a:endParaRPr i="1" sz="3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70" name="Google Shape;270;p20"/>
          <p:cNvSpPr txBox="1"/>
          <p:nvPr/>
        </p:nvSpPr>
        <p:spPr>
          <a:xfrm>
            <a:off x="9583945" y="4436519"/>
            <a:ext cx="25434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En la comunidad que comprende mejor los servicios </a:t>
            </a:r>
            <a:endParaRPr i="1" sz="3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71" name="Google Shape;271;p20"/>
          <p:cNvSpPr txBox="1"/>
          <p:nvPr/>
        </p:nvSpPr>
        <p:spPr>
          <a:xfrm>
            <a:off x="4623600" y="4297919"/>
            <a:ext cx="24804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En la comunidad que comprende la humanidad de atención de salud</a:t>
            </a:r>
            <a:endParaRPr i="1" sz="3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72" name="Google Shape;272;p20"/>
          <p:cNvSpPr txBox="1"/>
          <p:nvPr/>
        </p:nvSpPr>
        <p:spPr>
          <a:xfrm>
            <a:off x="3826450" y="848675"/>
            <a:ext cx="3005700" cy="15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En el personal (familia, barrio, club) que siente que su trabajo importa </a:t>
            </a:r>
            <a:endParaRPr i="1" sz="1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(</a:t>
            </a:r>
            <a:r>
              <a:rPr i="1" lang="en-US"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El </a:t>
            </a:r>
            <a:r>
              <a:rPr i="1" lang="en-US"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97% del siente </a:t>
            </a:r>
            <a:r>
              <a:rPr i="1" lang="en-US"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orgullo de pertenecer)</a:t>
            </a:r>
            <a:endParaRPr i="1" sz="1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273" name="Google Shape;273;p20"/>
          <p:cNvCxnSpPr>
            <a:endCxn id="269" idx="0"/>
          </p:cNvCxnSpPr>
          <p:nvPr/>
        </p:nvCxnSpPr>
        <p:spPr>
          <a:xfrm>
            <a:off x="9725710" y="848677"/>
            <a:ext cx="961200" cy="574500"/>
          </a:xfrm>
          <a:prstGeom prst="bentConnector2">
            <a:avLst/>
          </a:prstGeom>
          <a:noFill/>
          <a:ln cap="flat" cmpd="sng" w="19050">
            <a:solidFill>
              <a:srgbClr val="EC378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4" name="Google Shape;274;p20"/>
          <p:cNvCxnSpPr>
            <a:stCxn id="264" idx="2"/>
            <a:endCxn id="270" idx="0"/>
          </p:cNvCxnSpPr>
          <p:nvPr/>
        </p:nvCxnSpPr>
        <p:spPr>
          <a:xfrm>
            <a:off x="10852874" y="3759750"/>
            <a:ext cx="2700" cy="676800"/>
          </a:xfrm>
          <a:prstGeom prst="straightConnector1">
            <a:avLst/>
          </a:prstGeom>
          <a:noFill/>
          <a:ln cap="flat" cmpd="sng" w="28575">
            <a:solidFill>
              <a:srgbClr val="EC378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5" name="Google Shape;275;p20"/>
          <p:cNvCxnSpPr>
            <a:stCxn id="265" idx="1"/>
            <a:endCxn id="271" idx="2"/>
          </p:cNvCxnSpPr>
          <p:nvPr/>
        </p:nvCxnSpPr>
        <p:spPr>
          <a:xfrm rot="10800000">
            <a:off x="5863812" y="5590900"/>
            <a:ext cx="1240200" cy="426000"/>
          </a:xfrm>
          <a:prstGeom prst="bentConnector2">
            <a:avLst/>
          </a:prstGeom>
          <a:noFill/>
          <a:ln cap="flat" cmpd="sng" w="28575">
            <a:solidFill>
              <a:srgbClr val="EC378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6" name="Google Shape;276;p20"/>
          <p:cNvCxnSpPr>
            <a:stCxn id="266" idx="0"/>
            <a:endCxn id="272" idx="2"/>
          </p:cNvCxnSpPr>
          <p:nvPr/>
        </p:nvCxnSpPr>
        <p:spPr>
          <a:xfrm flipH="1" rot="10800000">
            <a:off x="5273000" y="2428200"/>
            <a:ext cx="56400" cy="423600"/>
          </a:xfrm>
          <a:prstGeom prst="straightConnector1">
            <a:avLst/>
          </a:prstGeom>
          <a:noFill/>
          <a:ln cap="flat" cmpd="sng" w="28575">
            <a:solidFill>
              <a:srgbClr val="EC378F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4095"/>
        </a:solidFill>
      </p:bgPr>
    </p:bg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21"/>
          <p:cNvPicPr preferRelativeResize="0"/>
          <p:nvPr/>
        </p:nvPicPr>
        <p:blipFill rotWithShape="1">
          <a:blip r:embed="rId3">
            <a:alphaModFix/>
          </a:blip>
          <a:srcRect b="3932" l="0" r="0" t="61568"/>
          <a:stretch/>
        </p:blipFill>
        <p:spPr>
          <a:xfrm>
            <a:off x="521475" y="1456950"/>
            <a:ext cx="6097649" cy="45605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2" name="Google Shape;282;p21"/>
          <p:cNvGrpSpPr/>
          <p:nvPr/>
        </p:nvGrpSpPr>
        <p:grpSpPr>
          <a:xfrm>
            <a:off x="688325" y="-2300"/>
            <a:ext cx="5854775" cy="1365650"/>
            <a:chOff x="459725" y="-2300"/>
            <a:chExt cx="5854775" cy="1365650"/>
          </a:xfrm>
        </p:grpSpPr>
        <p:pic>
          <p:nvPicPr>
            <p:cNvPr id="283" name="Google Shape;283;p2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903529" y="-2300"/>
              <a:ext cx="1422012" cy="11539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4" name="Google Shape;284;p2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687575" y="168458"/>
              <a:ext cx="1197796" cy="9719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5" name="Google Shape;285;p21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108355" y="129564"/>
              <a:ext cx="1197796" cy="9875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6" name="Google Shape;286;p21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459725" y="157927"/>
              <a:ext cx="1128998" cy="9308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7" name="Google Shape;287;p21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2766094" y="93757"/>
              <a:ext cx="1197796" cy="9875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8" name="Google Shape;288;p21"/>
            <p:cNvSpPr/>
            <p:nvPr/>
          </p:nvSpPr>
          <p:spPr>
            <a:xfrm>
              <a:off x="555400" y="1081350"/>
              <a:ext cx="5759100" cy="282000"/>
            </a:xfrm>
            <a:prstGeom prst="rect">
              <a:avLst/>
            </a:prstGeom>
            <a:solidFill>
              <a:srgbClr val="3D409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rPr b="1" lang="en-US" sz="20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Anahí             Luly         Coni         Ailín            Facu   </a:t>
              </a:r>
              <a:r>
                <a:rPr b="1" lang="en-US" sz="2000">
                  <a:solidFill>
                    <a:srgbClr val="00000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       </a:t>
              </a:r>
              <a:endParaRPr sz="1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9" name="Google Shape;289;p21"/>
          <p:cNvSpPr/>
          <p:nvPr/>
        </p:nvSpPr>
        <p:spPr>
          <a:xfrm>
            <a:off x="641700" y="6089725"/>
            <a:ext cx="5901300" cy="660300"/>
          </a:xfrm>
          <a:prstGeom prst="rect">
            <a:avLst/>
          </a:prstGeom>
          <a:solidFill>
            <a:srgbClr val="3D409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-US" sz="21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Los directivos: Rusinek, Calvo, Ávila, Carpio, Escrotorín, Farfán, Guitián, Rodríguez y Mangione 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0" name="Google Shape;290;p21"/>
          <p:cNvGrpSpPr/>
          <p:nvPr/>
        </p:nvGrpSpPr>
        <p:grpSpPr>
          <a:xfrm>
            <a:off x="8016725" y="333429"/>
            <a:ext cx="4480200" cy="6171570"/>
            <a:chOff x="8016725" y="333429"/>
            <a:chExt cx="4480200" cy="6171570"/>
          </a:xfrm>
        </p:grpSpPr>
        <p:pic>
          <p:nvPicPr>
            <p:cNvPr id="291" name="Google Shape;291;p21"/>
            <p:cNvPicPr preferRelativeResize="0"/>
            <p:nvPr/>
          </p:nvPicPr>
          <p:blipFill>
            <a:blip r:embed="rId9">
              <a:alphaModFix amt="80000"/>
            </a:blip>
            <a:stretch>
              <a:fillRect/>
            </a:stretch>
          </p:blipFill>
          <p:spPr>
            <a:xfrm>
              <a:off x="8535975" y="6308574"/>
              <a:ext cx="3441700" cy="1964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2" name="Google Shape;292;p21"/>
            <p:cNvSpPr txBox="1"/>
            <p:nvPr/>
          </p:nvSpPr>
          <p:spPr>
            <a:xfrm>
              <a:off x="8016725" y="333429"/>
              <a:ext cx="4480200" cy="104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FEFEF"/>
                </a:buClr>
                <a:buSzPts val="5400"/>
                <a:buFont typeface="Open Sans"/>
                <a:buNone/>
              </a:pPr>
              <a:r>
                <a:rPr lang="en-US" sz="6200">
                  <a:solidFill>
                    <a:srgbClr val="EFEFEF"/>
                  </a:solidFill>
                  <a:latin typeface="Encode Sans ExtraBold"/>
                  <a:ea typeface="Encode Sans ExtraBold"/>
                  <a:cs typeface="Encode Sans ExtraBold"/>
                  <a:sym typeface="Encode Sans ExtraBold"/>
                </a:rPr>
                <a:t>¡Gracias!</a:t>
              </a:r>
              <a:endParaRPr sz="2200">
                <a:latin typeface="Encode Sans ExtraBold"/>
                <a:ea typeface="Encode Sans ExtraBold"/>
                <a:cs typeface="Encode Sans ExtraBold"/>
                <a:sym typeface="Encode Sans ExtraBold"/>
              </a:endParaRPr>
            </a:p>
          </p:txBody>
        </p:sp>
        <p:pic>
          <p:nvPicPr>
            <p:cNvPr id="293" name="Google Shape;293;p21"/>
            <p:cNvPicPr preferRelativeResize="0"/>
            <p:nvPr/>
          </p:nvPicPr>
          <p:blipFill rotWithShape="1">
            <a:blip r:embed="rId10">
              <a:alphaModFix/>
            </a:blip>
            <a:srcRect b="0" l="0" r="68211" t="0"/>
            <a:stretch/>
          </p:blipFill>
          <p:spPr>
            <a:xfrm>
              <a:off x="9147690" y="1685739"/>
              <a:ext cx="2218270" cy="1280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4" name="Google Shape;294;p21"/>
            <p:cNvPicPr preferRelativeResize="0"/>
            <p:nvPr/>
          </p:nvPicPr>
          <p:blipFill rotWithShape="1">
            <a:blip r:embed="rId10">
              <a:alphaModFix/>
            </a:blip>
            <a:srcRect b="0" l="37154" r="35332" t="0"/>
            <a:stretch/>
          </p:blipFill>
          <p:spPr>
            <a:xfrm>
              <a:off x="9398125" y="3271701"/>
              <a:ext cx="1717401" cy="1145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5" name="Google Shape;295;p21"/>
            <p:cNvPicPr preferRelativeResize="0"/>
            <p:nvPr/>
          </p:nvPicPr>
          <p:blipFill rotWithShape="1">
            <a:blip r:embed="rId10">
              <a:alphaModFix/>
            </a:blip>
            <a:srcRect b="0" l="69661" r="-2192" t="0"/>
            <a:stretch/>
          </p:blipFill>
          <p:spPr>
            <a:xfrm>
              <a:off x="9241475" y="4790137"/>
              <a:ext cx="2030700" cy="11453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0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